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uli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4652" autoAdjust="0"/>
  </p:normalViewPr>
  <p:slideViewPr>
    <p:cSldViewPr>
      <p:cViewPr>
        <p:scale>
          <a:sx n="66" d="100"/>
          <a:sy n="66" d="100"/>
        </p:scale>
        <p:origin x="38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7A1D-88CC-F64C-ADC2-C871DD13AA9D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83FC6-E224-3543-9179-89A07FB74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616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850EB1-8728-5140-86E8-5DB3A4B4E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906454"/>
            <a:ext cx="1447800" cy="1187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853FDE-0539-8346-B0BC-6E05781390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89" y="8973740"/>
            <a:ext cx="3124200" cy="1144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4BAB58-46BA-3244-8AF1-4656B1428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90" y="9162300"/>
            <a:ext cx="3326219" cy="8157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9486F8-0FE7-FC42-B646-817DBDA8E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217" y="380622"/>
            <a:ext cx="2101133" cy="172367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DF346-6381-A142-88F4-9492CA716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5" y="9145109"/>
            <a:ext cx="3124200" cy="114434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68EE2-3968-8648-9DCE-6E75A44C57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86" y="9333669"/>
            <a:ext cx="3326219" cy="8157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BE7E8-C7D6-EA43-9E18-92034C91B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217" y="380622"/>
            <a:ext cx="2101133" cy="172367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AB9C-4ACA-6E46-BA57-19A85269A9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9118154"/>
            <a:ext cx="3124200" cy="114434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E6170-77F2-5540-A4CF-1995685EB6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1" y="9306714"/>
            <a:ext cx="3326219" cy="815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68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>
            <a:extLst>
              <a:ext uri="{FF2B5EF4-FFF2-40B4-BE49-F238E27FC236}">
                <a16:creationId xmlns:a16="http://schemas.microsoft.com/office/drawing/2014/main" id="{8E36636F-4952-A34F-9328-9CF079A33A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969317" y="3473395"/>
            <a:ext cx="5719438" cy="5719438"/>
            <a:chOff x="6705600" y="1371600"/>
            <a:chExt cx="10972800" cy="10972800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03BB369A-57AF-6C40-8318-89374AFDE0AC}"/>
                </a:ext>
              </a:extLst>
            </p:cNvPr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C7DDDFFE-3502-604C-8611-CAED24E8C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46208" y="9145109"/>
            <a:ext cx="1141792" cy="1141792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3B80A4FB-AB68-2E4A-B3EA-76D2A6288A2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26071" y="8320650"/>
            <a:ext cx="1141792" cy="1141792"/>
            <a:chOff x="0" y="0"/>
            <a:chExt cx="1708150" cy="1708150"/>
          </a:xfrm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02E14166-30E9-544F-8BFF-1B1C690759DB}"/>
                </a:ext>
              </a:extLst>
            </p:cNvPr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622EDE4-7E1C-C54D-9AE0-19008DB56C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217" y="380622"/>
            <a:ext cx="2101133" cy="1723672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12E287-5A04-0D4A-BE80-E80FA24E00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5" y="9145109"/>
            <a:ext cx="3124200" cy="1144345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3F7B16-AC14-4B44-AFDB-CC1840EF4A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86" y="9333669"/>
            <a:ext cx="3326219" cy="8157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E8A0E6-9947-304F-90B8-C2045155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217" y="380622"/>
            <a:ext cx="2101133" cy="172367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EDC81-743F-4043-B203-2C9E3FD915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9118154"/>
            <a:ext cx="3124200" cy="114434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065468-1ED3-694A-944C-EAF082AC0B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1" y="9306714"/>
            <a:ext cx="3326219" cy="815716"/>
          </a:xfrm>
          <a:prstGeom prst="rect">
            <a:avLst/>
          </a:prstGeom>
          <a:noFill/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847746A3-100C-E549-86C7-AA5B5F86A28D}"/>
              </a:ext>
            </a:extLst>
          </p:cNvPr>
          <p:cNvSpPr/>
          <p:nvPr userDrawn="1"/>
        </p:nvSpPr>
        <p:spPr>
          <a:xfrm>
            <a:off x="-2859719" y="4567562"/>
            <a:ext cx="5719438" cy="5719438"/>
          </a:xfrm>
          <a:prstGeom prst="rect">
            <a:avLst/>
          </a:prstGeom>
          <a:solidFill>
            <a:srgbClr val="FDB137"/>
          </a:solidFill>
        </p:spPr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06E78E57-60CF-054C-8249-674D05685C35}"/>
              </a:ext>
            </a:extLst>
          </p:cNvPr>
          <p:cNvGrpSpPr/>
          <p:nvPr userDrawn="1"/>
        </p:nvGrpSpPr>
        <p:grpSpPr>
          <a:xfrm rot="-10800000">
            <a:off x="2859719" y="7955366"/>
            <a:ext cx="2335370" cy="2331634"/>
            <a:chOff x="0" y="0"/>
            <a:chExt cx="6350000" cy="633984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5585249-DDF4-814C-B463-DFFC0FD912DD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2A4"/>
            </a:solidFill>
          </p:spPr>
        </p:sp>
      </p:grpSp>
      <p:sp>
        <p:nvSpPr>
          <p:cNvPr id="13" name="AutoShape 11">
            <a:extLst>
              <a:ext uri="{FF2B5EF4-FFF2-40B4-BE49-F238E27FC236}">
                <a16:creationId xmlns:a16="http://schemas.microsoft.com/office/drawing/2014/main" id="{B43B5795-638A-6643-9DC9-2D4C36AEA4F8}"/>
              </a:ext>
            </a:extLst>
          </p:cNvPr>
          <p:cNvSpPr/>
          <p:nvPr userDrawn="1"/>
        </p:nvSpPr>
        <p:spPr>
          <a:xfrm>
            <a:off x="1141792" y="2283978"/>
            <a:ext cx="1141792" cy="1141792"/>
          </a:xfrm>
          <a:prstGeom prst="rect">
            <a:avLst/>
          </a:prstGeom>
          <a:solidFill>
            <a:srgbClr val="4152A4"/>
          </a:solidFill>
        </p:spPr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3652D5F4-1064-774C-AB7C-9A284FE606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3425770"/>
            <a:ext cx="1141792" cy="1141792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57AD3F0C-1EC1-6446-B554-3628C8EA068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9719" y="6813574"/>
            <a:ext cx="1141792" cy="1141792"/>
            <a:chOff x="0" y="0"/>
            <a:chExt cx="1708150" cy="170815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6BD5A9E-4BB1-C14C-9828-E3A8E57C18CF}"/>
                </a:ext>
              </a:extLst>
            </p:cNvPr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sp>
        <p:nvSpPr>
          <p:cNvPr id="18" name="Freeform 5">
            <a:extLst>
              <a:ext uri="{FF2B5EF4-FFF2-40B4-BE49-F238E27FC236}">
                <a16:creationId xmlns:a16="http://schemas.microsoft.com/office/drawing/2014/main" id="{54AC9D3B-43C8-A140-84DB-4BFAA9EF6273}"/>
              </a:ext>
            </a:extLst>
          </p:cNvPr>
          <p:cNvSpPr/>
          <p:nvPr userDrawn="1"/>
        </p:nvSpPr>
        <p:spPr>
          <a:xfrm>
            <a:off x="-2849553" y="4426322"/>
            <a:ext cx="5728603" cy="6001919"/>
          </a:xfrm>
          <a:custGeom>
            <a:avLst/>
            <a:gdLst/>
            <a:ahLst/>
            <a:cxnLst/>
            <a:rect l="l" t="t" r="r" b="b"/>
            <a:pathLst>
              <a:path w="10990383" h="11514742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4099F7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8562810-8573-C248-B040-79F4FF62E5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717927" y="7554149"/>
            <a:ext cx="2684998" cy="26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7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BD23F1D-DA6A-4C4C-B2D1-DE8525FA78B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59719" y="0"/>
            <a:ext cx="5719438" cy="5719438"/>
            <a:chOff x="6705600" y="1371600"/>
            <a:chExt cx="10972800" cy="1097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23A7252-66E3-2449-9279-2171073D8920}"/>
                </a:ext>
              </a:extLst>
            </p:cNvPr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2734EAFA-BA31-AB4F-AFB3-84CBE5C66D41}"/>
              </a:ext>
            </a:extLst>
          </p:cNvPr>
          <p:cNvGrpSpPr/>
          <p:nvPr userDrawn="1"/>
        </p:nvGrpSpPr>
        <p:grpSpPr>
          <a:xfrm rot="-10800000">
            <a:off x="15952630" y="7955366"/>
            <a:ext cx="2335370" cy="2331634"/>
            <a:chOff x="0" y="0"/>
            <a:chExt cx="6350000" cy="6339840"/>
          </a:xfrm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D5C9B75-C816-7242-96D7-38C3E9024E2A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2A4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42846AF2-4729-274F-AD66-3E165F70F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3705087" y="7955366"/>
            <a:ext cx="1895205" cy="1895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B8912-A946-354D-8D09-DA8E7F1B1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906454"/>
            <a:ext cx="1447800" cy="1187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28799B-3483-2B48-9173-E2211C857D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89" y="8973740"/>
            <a:ext cx="3124200" cy="1144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77094-7C4A-DB4B-85F8-DCBA0639F0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90" y="9162300"/>
            <a:ext cx="3326219" cy="8157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1DFE0CF-DF3A-2C44-BB5B-CDA2D5497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5956567" y="7955366"/>
            <a:ext cx="2331433" cy="233143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DE1E23D7-285A-3A43-B938-FE1DE39F33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625135" y="7955165"/>
            <a:ext cx="2331433" cy="2331433"/>
            <a:chOff x="0" y="0"/>
            <a:chExt cx="1708150" cy="170815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3AB47BA-34B0-6847-9243-DD88D2BABAAF}"/>
                </a:ext>
              </a:extLst>
            </p:cNvPr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0F663BA-FD35-3F40-B67D-CF20769EF34C}"/>
              </a:ext>
            </a:extLst>
          </p:cNvPr>
          <p:cNvGrpSpPr/>
          <p:nvPr userDrawn="1"/>
        </p:nvGrpSpPr>
        <p:grpSpPr>
          <a:xfrm>
            <a:off x="0" y="7955165"/>
            <a:ext cx="2335370" cy="2331634"/>
            <a:chOff x="0" y="0"/>
            <a:chExt cx="6350000" cy="63398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E82AA7C-E166-6A47-9448-42E42CAA6446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6811121-DC1F-994D-96C3-BC8925DB3F71}"/>
              </a:ext>
            </a:extLst>
          </p:cNvPr>
          <p:cNvSpPr/>
          <p:nvPr userDrawn="1"/>
        </p:nvSpPr>
        <p:spPr>
          <a:xfrm>
            <a:off x="1028700" y="4182314"/>
            <a:ext cx="16230600" cy="19050"/>
          </a:xfrm>
          <a:prstGeom prst="rect">
            <a:avLst/>
          </a:prstGeom>
          <a:solidFill>
            <a:srgbClr val="141414"/>
          </a:solidFill>
        </p:spPr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DD6B7DBA-794E-E14E-B71E-6C27F7AACA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2596" y="3996750"/>
            <a:ext cx="390179" cy="390179"/>
            <a:chOff x="6705600" y="1371600"/>
            <a:chExt cx="10972800" cy="10972800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60B003D4-CCA6-5842-A102-FB31D44E5A1D}"/>
                </a:ext>
              </a:extLst>
            </p:cNvPr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11" name="Group 27">
            <a:extLst>
              <a:ext uri="{FF2B5EF4-FFF2-40B4-BE49-F238E27FC236}">
                <a16:creationId xmlns:a16="http://schemas.microsoft.com/office/drawing/2014/main" id="{6391A126-78A0-5149-B113-FFB02CE7AB8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19379" y="3996750"/>
            <a:ext cx="390179" cy="390179"/>
            <a:chOff x="6705600" y="1371600"/>
            <a:chExt cx="10972800" cy="10972800"/>
          </a:xfrm>
        </p:grpSpPr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96D4D73A-85F3-A844-A055-8F093F88A25B}"/>
                </a:ext>
              </a:extLst>
            </p:cNvPr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9C135753-4B15-034F-8A8F-354D2E5D998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810057" y="3996750"/>
            <a:ext cx="390179" cy="390179"/>
            <a:chOff x="6705600" y="1371600"/>
            <a:chExt cx="10972800" cy="10972800"/>
          </a:xfrm>
        </p:grpSpPr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2F8533EA-06E2-4940-BBD4-67B307A36E1D}"/>
                </a:ext>
              </a:extLst>
            </p:cNvPr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id="{96C52BF4-0FED-C345-A11F-5255CFF6B3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256840" y="3996750"/>
            <a:ext cx="390179" cy="390179"/>
            <a:chOff x="6705600" y="1371600"/>
            <a:chExt cx="10972800" cy="10972800"/>
          </a:xfrm>
        </p:grpSpPr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2CD9513E-2424-D34A-881F-D28C62904D47}"/>
                </a:ext>
              </a:extLst>
            </p:cNvPr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4A78908-F835-764F-A512-4D1385404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13" y="9110609"/>
            <a:ext cx="1447800" cy="11877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92D633-30ED-454D-92A6-4684064BDA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02" y="9177895"/>
            <a:ext cx="3124200" cy="11443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328BA2-865D-C547-B935-765B60DDD4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03" y="9366455"/>
            <a:ext cx="3326219" cy="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0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47243-1E1E-5D4F-87A1-EC260BE75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42" y="9075369"/>
            <a:ext cx="1447800" cy="1187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7B380E-1EF9-F341-BA3C-5223FF440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31" y="9142655"/>
            <a:ext cx="3124200" cy="1144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8EDFF0-E5AD-E64B-A06B-DC34C7CBF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9331215"/>
            <a:ext cx="3326219" cy="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55" r:id="rId6"/>
    <p:sldLayoutId id="2147483663" r:id="rId7"/>
    <p:sldLayoutId id="214748366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146208" y="9145208"/>
            <a:ext cx="1141792" cy="1141792"/>
          </a:xfrm>
          <a:prstGeom prst="rect">
            <a:avLst/>
          </a:prstGeom>
          <a:solidFill>
            <a:srgbClr val="4099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6208" y="9145208"/>
            <a:ext cx="1141792" cy="114179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46208" y="8003416"/>
            <a:ext cx="1141792" cy="1141792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97A1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2568562" y="2283978"/>
            <a:ext cx="5719438" cy="5719438"/>
          </a:xfrm>
          <a:prstGeom prst="rect">
            <a:avLst/>
          </a:prstGeom>
          <a:solidFill>
            <a:srgbClr val="FDB137"/>
          </a:solid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568562" y="2283978"/>
            <a:ext cx="5719438" cy="5719438"/>
            <a:chOff x="6705600" y="1371600"/>
            <a:chExt cx="10972800" cy="10972800"/>
          </a:xfrm>
        </p:grpSpPr>
        <p:sp>
          <p:nvSpPr>
            <p:cNvPr id="8" name="Freeform 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1406477" y="7955366"/>
            <a:ext cx="3404360" cy="2331634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71378" y="6737528"/>
            <a:ext cx="1217839" cy="1217839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7146208" y="1141595"/>
            <a:ext cx="1141792" cy="1141792"/>
          </a:xfrm>
          <a:prstGeom prst="rect">
            <a:avLst/>
          </a:prstGeom>
          <a:solidFill>
            <a:srgbClr val="4152A4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46208" y="1141595"/>
            <a:ext cx="1141792" cy="1141792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6004416" y="1141792"/>
            <a:ext cx="1141792" cy="1141792"/>
            <a:chOff x="0" y="0"/>
            <a:chExt cx="1708150" cy="17081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14924587" y="0"/>
            <a:ext cx="2221621" cy="1141989"/>
          </a:xfrm>
          <a:prstGeom prst="rect">
            <a:avLst/>
          </a:prstGeom>
          <a:solidFill>
            <a:srgbClr val="F197A1"/>
          </a:solidFill>
        </p:spPr>
      </p:sp>
      <p:grpSp>
        <p:nvGrpSpPr>
          <p:cNvPr id="16" name="Group 16"/>
          <p:cNvGrpSpPr/>
          <p:nvPr/>
        </p:nvGrpSpPr>
        <p:grpSpPr>
          <a:xfrm>
            <a:off x="781561" y="1092994"/>
            <a:ext cx="10589817" cy="5306169"/>
            <a:chOff x="0" y="85725"/>
            <a:chExt cx="14119756" cy="707489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85725"/>
              <a:ext cx="14119756" cy="5691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r>
                <a:rPr lang="en-US" sz="10000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Атестація</a:t>
              </a:r>
              <a:r>
                <a:rPr lang="en-US" sz="10000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0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депутатів</a:t>
              </a:r>
              <a:r>
                <a:rPr lang="en-US" sz="10000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0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місцевих</a:t>
              </a:r>
              <a:r>
                <a:rPr lang="en-US" sz="10000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0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рад</a:t>
              </a:r>
              <a:endParaRPr lang="en-US" sz="100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425373"/>
              <a:ext cx="1107335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9"/>
                </a:lnSpc>
              </a:pPr>
              <a:r>
                <a:rPr lang="en-US" sz="3599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рік повноважень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1141989"/>
            <a:ext cx="9902222" cy="64807"/>
            <a:chOff x="0" y="0"/>
            <a:chExt cx="13202963" cy="86410"/>
          </a:xfrm>
        </p:grpSpPr>
        <p:sp>
          <p:nvSpPr>
            <p:cNvPr id="20" name="AutoShape 20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59686" y="2558949"/>
            <a:ext cx="2684998" cy="268499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810838" y="7955366"/>
            <a:ext cx="2335370" cy="2331634"/>
            <a:chOff x="0" y="0"/>
            <a:chExt cx="6350000" cy="6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2A4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10800000">
            <a:off x="12589217" y="-48049"/>
            <a:ext cx="2335370" cy="2331634"/>
            <a:chOff x="0" y="0"/>
            <a:chExt cx="6350000" cy="63398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2A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1792" y="321664"/>
            <a:ext cx="16117508" cy="3397088"/>
            <a:chOff x="0" y="-9524"/>
            <a:chExt cx="21490011" cy="452945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4"/>
              <a:ext cx="19712011" cy="1641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9600"/>
                </a:lnSpc>
              </a:pPr>
              <a:r>
                <a:rPr lang="en-US" sz="4000" b="1" dirty="0" err="1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Біографії</a:t>
              </a:r>
              <a:r>
                <a:rPr lang="en-US" sz="4000" b="1" dirty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депутат</a:t>
              </a:r>
              <a:r>
                <a:rPr lang="uk-UA" sz="4000" b="1" dirty="0" err="1" smtClean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ів</a:t>
              </a:r>
              <a:r>
                <a:rPr lang="en-US" sz="4000" b="1" dirty="0" smtClean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uk-UA" sz="4000" b="1" dirty="0" smtClean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Івано-Франківської</a:t>
              </a:r>
              <a:r>
                <a:rPr lang="en-US" sz="4000" b="1" dirty="0" smtClean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міської</a:t>
              </a:r>
              <a:r>
                <a:rPr lang="en-US" sz="4000" b="1" dirty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ради</a:t>
              </a:r>
              <a:r>
                <a:rPr lang="uk-UA" sz="4000" b="1" dirty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на</a:t>
              </a:r>
              <a:r>
                <a:rPr lang="en-US" sz="4000" b="1" dirty="0" smtClean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сайті</a:t>
              </a:r>
              <a:r>
                <a:rPr lang="en-US" sz="4000" b="1" dirty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uk-UA" sz="4000" b="1" dirty="0" smtClean="0">
                  <a:solidFill>
                    <a:srgbClr val="4099F7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ОМС</a:t>
              </a:r>
              <a:endParaRPr lang="en-US" sz="4000" b="1" dirty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71098" y="3815901"/>
              <a:ext cx="20418913" cy="70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79"/>
                </a:lnSpc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38600" y="2775551"/>
            <a:ext cx="1188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B050"/>
                </a:solidFill>
              </a:rPr>
              <a:t>Оприлюднена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інформація</a:t>
            </a:r>
            <a:r>
              <a:rPr lang="ru-RU" sz="2800" b="1" dirty="0" smtClean="0">
                <a:solidFill>
                  <a:srgbClr val="00B050"/>
                </a:solidFill>
              </a:rPr>
              <a:t>: </a:t>
            </a:r>
            <a:r>
              <a:rPr lang="ru-RU" sz="2800" b="1" dirty="0" smtClean="0"/>
              <a:t>ПІБ </a:t>
            </a:r>
            <a:r>
              <a:rPr lang="ru-RU" sz="2800" b="1" dirty="0"/>
              <a:t>депутата, </a:t>
            </a:r>
            <a:r>
              <a:rPr lang="ru-RU" sz="2800" b="1" dirty="0" err="1"/>
              <a:t>фракційну</a:t>
            </a:r>
            <a:r>
              <a:rPr lang="ru-RU" sz="2800" b="1" dirty="0"/>
              <a:t> та </a:t>
            </a:r>
            <a:r>
              <a:rPr lang="ru-RU" sz="2800" b="1" dirty="0" err="1"/>
              <a:t>партійну</a:t>
            </a:r>
            <a:r>
              <a:rPr lang="ru-RU" sz="2800" b="1" dirty="0"/>
              <a:t> </a:t>
            </a:r>
            <a:r>
              <a:rPr lang="ru-RU" sz="2800" b="1" dirty="0" err="1"/>
              <a:t>приналежність</a:t>
            </a:r>
            <a:r>
              <a:rPr lang="ru-RU" sz="2800" b="1" dirty="0"/>
              <a:t>, </a:t>
            </a:r>
            <a:r>
              <a:rPr lang="ru-RU" sz="2800" b="1" dirty="0" err="1"/>
              <a:t>графік</a:t>
            </a:r>
            <a:r>
              <a:rPr lang="ru-RU" sz="2800" b="1" dirty="0"/>
              <a:t> </a:t>
            </a:r>
            <a:r>
              <a:rPr lang="ru-RU" sz="2800" b="1" dirty="0" err="1"/>
              <a:t>прийому</a:t>
            </a:r>
            <a:r>
              <a:rPr lang="ru-RU" sz="2800" b="1" dirty="0"/>
              <a:t>, </a:t>
            </a:r>
            <a:r>
              <a:rPr lang="ru-RU" sz="2800" b="1" dirty="0" err="1"/>
              <a:t>межі</a:t>
            </a:r>
            <a:r>
              <a:rPr lang="ru-RU" sz="2800" b="1" dirty="0"/>
              <a:t> округу, </a:t>
            </a:r>
            <a:r>
              <a:rPr lang="ru-RU" sz="2800" b="1" dirty="0" err="1"/>
              <a:t>рівень</a:t>
            </a:r>
            <a:r>
              <a:rPr lang="ru-RU" sz="2800" b="1" dirty="0"/>
              <a:t> </a:t>
            </a:r>
            <a:r>
              <a:rPr lang="ru-RU" sz="2800" b="1" dirty="0" err="1"/>
              <a:t>освіти</a:t>
            </a:r>
            <a:r>
              <a:rPr lang="ru-RU" sz="2800" b="1" dirty="0"/>
              <a:t> (без </a:t>
            </a:r>
            <a:r>
              <a:rPr lang="ru-RU" sz="2800" b="1" dirty="0" err="1"/>
              <a:t>вказання</a:t>
            </a:r>
            <a:r>
              <a:rPr lang="ru-RU" sz="2800" b="1" dirty="0"/>
              <a:t> </a:t>
            </a:r>
            <a:r>
              <a:rPr lang="ru-RU" sz="2800" b="1" dirty="0" err="1"/>
              <a:t>навчального</a:t>
            </a:r>
            <a:r>
              <a:rPr lang="ru-RU" sz="2800" b="1" dirty="0"/>
              <a:t> закладу, дату </a:t>
            </a:r>
            <a:r>
              <a:rPr lang="ru-RU" sz="2800" b="1" dirty="0" err="1"/>
              <a:t>народження</a:t>
            </a:r>
            <a:r>
              <a:rPr lang="ru-RU" sz="2800" b="1" dirty="0"/>
              <a:t>, </a:t>
            </a:r>
            <a:r>
              <a:rPr lang="ru-RU" sz="2800" b="1" dirty="0" err="1"/>
              <a:t>контактні</a:t>
            </a:r>
            <a:r>
              <a:rPr lang="ru-RU" sz="2800" b="1" dirty="0"/>
              <a:t> </a:t>
            </a:r>
            <a:r>
              <a:rPr lang="ru-RU" sz="2800" b="1" dirty="0" err="1"/>
              <a:t>дані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just"/>
            <a:endParaRPr lang="ru-RU" sz="2800" b="1" dirty="0"/>
          </a:p>
          <a:p>
            <a:pPr algn="just"/>
            <a:r>
              <a:rPr lang="ru-RU" sz="2800" b="1" dirty="0" err="1" smtClean="0">
                <a:solidFill>
                  <a:srgbClr val="FF0000"/>
                </a:solidFill>
              </a:rPr>
              <a:t>Відсутня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інформація</a:t>
            </a:r>
            <a:r>
              <a:rPr lang="ru-RU" sz="2800" b="1" dirty="0" smtClean="0">
                <a:solidFill>
                  <a:srgbClr val="FF0000"/>
                </a:solidFill>
              </a:rPr>
              <a:t>: </a:t>
            </a:r>
            <a:r>
              <a:rPr lang="ru-RU" sz="2800" b="1" dirty="0" err="1" smtClean="0"/>
              <a:t>автобіографія</a:t>
            </a:r>
            <a:r>
              <a:rPr lang="ru-RU" sz="2800" b="1" dirty="0"/>
              <a:t>, </a:t>
            </a:r>
            <a:r>
              <a:rPr lang="ru-RU" sz="2800" b="1" dirty="0" err="1"/>
              <a:t>відомості</a:t>
            </a:r>
            <a:r>
              <a:rPr lang="ru-RU" sz="2800" b="1" dirty="0"/>
              <a:t> про </a:t>
            </a:r>
            <a:r>
              <a:rPr lang="ru-RU" sz="2800" b="1" dirty="0" err="1"/>
              <a:t>здобуту</a:t>
            </a:r>
            <a:r>
              <a:rPr lang="ru-RU" sz="2800" b="1" dirty="0"/>
              <a:t> </a:t>
            </a:r>
            <a:r>
              <a:rPr lang="ru-RU" sz="2800" b="1" dirty="0" err="1"/>
              <a:t>освіту</a:t>
            </a:r>
            <a:r>
              <a:rPr lang="ru-RU" sz="2800" b="1" dirty="0"/>
              <a:t> (</a:t>
            </a:r>
            <a:r>
              <a:rPr lang="ru-RU" sz="2800" b="1" dirty="0" err="1"/>
              <a:t>навчальний</a:t>
            </a:r>
            <a:r>
              <a:rPr lang="ru-RU" sz="2800" b="1" dirty="0"/>
              <a:t> заклад), </a:t>
            </a:r>
            <a:r>
              <a:rPr lang="ru-RU" sz="2800" b="1" dirty="0" err="1"/>
              <a:t>сімейний</a:t>
            </a:r>
            <a:r>
              <a:rPr lang="ru-RU" sz="2800" b="1" dirty="0"/>
              <a:t> стан та </a:t>
            </a:r>
            <a:r>
              <a:rPr lang="ru-RU" sz="2800" b="1" dirty="0" err="1"/>
              <a:t>місце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>
                <a:solidFill>
                  <a:srgbClr val="00B050"/>
                </a:solidFill>
              </a:rPr>
              <a:t>Оприлюднив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усю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інформацію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/>
              <a:t>– </a:t>
            </a:r>
            <a:r>
              <a:rPr lang="ru-RU" sz="2800" b="1" dirty="0" err="1" smtClean="0"/>
              <a:t>Віталій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Мерінов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0"/>
            <a:ext cx="13597824" cy="1019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342900"/>
            <a:ext cx="16689008" cy="201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депутати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4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Івано-Франківської </a:t>
            </a:r>
            <a:r>
              <a:rPr lang="en-US" sz="4400" b="1" dirty="0" err="1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міської</a:t>
            </a:r>
            <a:r>
              <a:rPr lang="en-US" sz="44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інформують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endParaRPr lang="en-US" sz="4400" b="1" dirty="0">
              <a:solidFill>
                <a:srgbClr val="409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457200" y="2933700"/>
            <a:ext cx="1539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B050"/>
                </a:solidFill>
              </a:rPr>
              <a:t>Через </a:t>
            </a:r>
            <a:r>
              <a:rPr lang="ru-RU" sz="2800" b="1" dirty="0" err="1">
                <a:solidFill>
                  <a:srgbClr val="00B050"/>
                </a:solidFill>
              </a:rPr>
              <a:t>персональні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сторінки</a:t>
            </a:r>
            <a:r>
              <a:rPr lang="ru-RU" sz="2800" b="1" dirty="0">
                <a:solidFill>
                  <a:srgbClr val="00B050"/>
                </a:solidFill>
              </a:rPr>
              <a:t> у </a:t>
            </a:r>
            <a:r>
              <a:rPr lang="ru-RU" sz="2800" b="1" dirty="0" err="1">
                <a:solidFill>
                  <a:srgbClr val="00B050"/>
                </a:solidFill>
              </a:rPr>
              <a:t>фейсбуку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повідомляють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виборців</a:t>
            </a:r>
            <a:r>
              <a:rPr lang="ru-RU" sz="2800" b="1" dirty="0">
                <a:solidFill>
                  <a:srgbClr val="00B050"/>
                </a:solidFill>
              </a:rPr>
              <a:t> про свою роботу та </a:t>
            </a:r>
            <a:r>
              <a:rPr lang="ru-RU" sz="2800" b="1" dirty="0" err="1">
                <a:solidFill>
                  <a:srgbClr val="00B050"/>
                </a:solidFill>
              </a:rPr>
              <a:t>ведуть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комунікацію</a:t>
            </a:r>
            <a:r>
              <a:rPr lang="ru-RU" sz="2800" b="1" dirty="0">
                <a:solidFill>
                  <a:srgbClr val="00B050"/>
                </a:solidFill>
              </a:rPr>
              <a:t> 18 </a:t>
            </a:r>
            <a:r>
              <a:rPr lang="ru-RU" sz="2800" b="1" dirty="0" err="1">
                <a:solidFill>
                  <a:srgbClr val="00B050"/>
                </a:solidFill>
              </a:rPr>
              <a:t>депутатів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ради: </a:t>
            </a:r>
            <a:r>
              <a:rPr lang="ru-RU" sz="2800" b="1" dirty="0" err="1"/>
              <a:t>Андріан</a:t>
            </a:r>
            <a:r>
              <a:rPr lang="ru-RU" sz="2800" b="1" dirty="0"/>
              <a:t> </a:t>
            </a:r>
            <a:r>
              <a:rPr lang="ru-RU" sz="2800" b="1" dirty="0" err="1"/>
              <a:t>Волгін</a:t>
            </a:r>
            <a:r>
              <a:rPr lang="ru-RU" sz="2800" b="1" dirty="0"/>
              <a:t>, </a:t>
            </a:r>
            <a:r>
              <a:rPr lang="ru-RU" sz="2800" b="1" dirty="0" err="1"/>
              <a:t>Іван</a:t>
            </a:r>
            <a:r>
              <a:rPr lang="ru-RU" sz="2800" b="1" dirty="0"/>
              <a:t> </a:t>
            </a:r>
            <a:r>
              <a:rPr lang="ru-RU" sz="2800" b="1" dirty="0" err="1"/>
              <a:t>Гарасимко</a:t>
            </a:r>
            <a:r>
              <a:rPr lang="ru-RU" sz="2800" b="1" dirty="0"/>
              <a:t>, Петро </a:t>
            </a:r>
            <a:r>
              <a:rPr lang="ru-RU" sz="2800" b="1" dirty="0" err="1"/>
              <a:t>Гречанюк</a:t>
            </a:r>
            <a:r>
              <a:rPr lang="ru-RU" sz="2800" b="1" dirty="0"/>
              <a:t>, </a:t>
            </a:r>
            <a:r>
              <a:rPr lang="ru-RU" sz="2800" b="1" dirty="0" err="1"/>
              <a:t>Андрій</a:t>
            </a:r>
            <a:r>
              <a:rPr lang="ru-RU" sz="2800" b="1" dirty="0"/>
              <a:t> </a:t>
            </a:r>
            <a:r>
              <a:rPr lang="ru-RU" sz="2800" b="1" dirty="0" err="1"/>
              <a:t>Грималюк</a:t>
            </a:r>
            <a:r>
              <a:rPr lang="ru-RU" sz="2800" b="1" dirty="0"/>
              <a:t>, Олег </a:t>
            </a:r>
            <a:r>
              <a:rPr lang="ru-RU" sz="2800" b="1" dirty="0" err="1"/>
              <a:t>Капустяк</a:t>
            </a:r>
            <a:r>
              <a:rPr lang="ru-RU" sz="2800" b="1" dirty="0"/>
              <a:t>, Стефан </a:t>
            </a:r>
            <a:r>
              <a:rPr lang="ru-RU" sz="2800" b="1" dirty="0" err="1"/>
              <a:t>Магас</a:t>
            </a:r>
            <a:r>
              <a:rPr lang="ru-RU" sz="2800" b="1" dirty="0"/>
              <a:t>, Роман </a:t>
            </a:r>
            <a:r>
              <a:rPr lang="ru-RU" sz="2800" b="1" dirty="0" err="1"/>
              <a:t>Марцінків</a:t>
            </a:r>
            <a:r>
              <a:rPr lang="ru-RU" sz="2800" b="1" dirty="0"/>
              <a:t>, </a:t>
            </a:r>
            <a:r>
              <a:rPr lang="ru-RU" sz="2800" b="1" dirty="0" err="1"/>
              <a:t>Віктор</a:t>
            </a:r>
            <a:r>
              <a:rPr lang="ru-RU" sz="2800" b="1" dirty="0"/>
              <a:t> </a:t>
            </a:r>
            <a:r>
              <a:rPr lang="ru-RU" sz="2800" b="1" dirty="0" err="1"/>
              <a:t>Синишин</a:t>
            </a:r>
            <a:r>
              <a:rPr lang="ru-RU" sz="2800" b="1" dirty="0"/>
              <a:t>, Василь </a:t>
            </a:r>
            <a:r>
              <a:rPr lang="ru-RU" sz="2800" b="1" dirty="0" err="1"/>
              <a:t>Скиданчук</a:t>
            </a:r>
            <a:r>
              <a:rPr lang="ru-RU" sz="2800" b="1" dirty="0"/>
              <a:t>, </a:t>
            </a:r>
            <a:r>
              <a:rPr lang="ru-RU" sz="2800" b="1" dirty="0" err="1"/>
              <a:t>Андрій</a:t>
            </a:r>
            <a:r>
              <a:rPr lang="ru-RU" sz="2800" b="1" dirty="0"/>
              <a:t> </a:t>
            </a:r>
            <a:r>
              <a:rPr lang="ru-RU" sz="2800" b="1" dirty="0" err="1"/>
              <a:t>Строїч</a:t>
            </a:r>
            <a:r>
              <a:rPr lang="ru-RU" sz="2800" b="1" dirty="0"/>
              <a:t>, </a:t>
            </a:r>
            <a:r>
              <a:rPr lang="ru-RU" sz="2800" b="1" dirty="0" err="1"/>
              <a:t>Олександра</a:t>
            </a:r>
            <a:r>
              <a:rPr lang="ru-RU" sz="2800" b="1" dirty="0"/>
              <a:t> Федорук, </a:t>
            </a:r>
            <a:r>
              <a:rPr lang="ru-RU" sz="2800" b="1" dirty="0" err="1"/>
              <a:t>Володимир</a:t>
            </a:r>
            <a:r>
              <a:rPr lang="ru-RU" sz="2800" b="1" dirty="0"/>
              <a:t> </a:t>
            </a:r>
            <a:r>
              <a:rPr lang="ru-RU" sz="2800" b="1" dirty="0" err="1"/>
              <a:t>Фецич</a:t>
            </a:r>
            <a:r>
              <a:rPr lang="ru-RU" sz="2800" b="1" dirty="0"/>
              <a:t>, </a:t>
            </a:r>
            <a:r>
              <a:rPr lang="ru-RU" sz="2800" b="1" dirty="0" err="1"/>
              <a:t>Маріанна</a:t>
            </a:r>
            <a:r>
              <a:rPr lang="ru-RU" sz="2800" b="1" dirty="0"/>
              <a:t> Продан, </a:t>
            </a:r>
            <a:r>
              <a:rPr lang="ru-RU" sz="2800" b="1" dirty="0" err="1"/>
              <a:t>Віталій</a:t>
            </a:r>
            <a:r>
              <a:rPr lang="ru-RU" sz="2800" b="1" dirty="0"/>
              <a:t> </a:t>
            </a:r>
            <a:r>
              <a:rPr lang="ru-RU" sz="2800" b="1" dirty="0" err="1"/>
              <a:t>Бурко</a:t>
            </a:r>
            <a:r>
              <a:rPr lang="ru-RU" sz="2800" b="1" dirty="0"/>
              <a:t>, Роман </a:t>
            </a:r>
            <a:r>
              <a:rPr lang="ru-RU" sz="2800" b="1" dirty="0" err="1"/>
              <a:t>Харук</a:t>
            </a:r>
            <a:r>
              <a:rPr lang="ru-RU" sz="2800" b="1" dirty="0"/>
              <a:t>, Михайло Верес, Петро </a:t>
            </a:r>
            <a:r>
              <a:rPr lang="ru-RU" sz="2800" b="1" dirty="0" err="1"/>
              <a:t>Шкутяк</a:t>
            </a:r>
            <a:r>
              <a:rPr lang="ru-RU" sz="2800" b="1" dirty="0"/>
              <a:t>, </a:t>
            </a:r>
            <a:r>
              <a:rPr lang="ru-RU" sz="2800" b="1" dirty="0" err="1"/>
              <a:t>Володимир</a:t>
            </a:r>
            <a:r>
              <a:rPr lang="ru-RU" sz="2800" b="1" dirty="0"/>
              <a:t> Яблонь</a:t>
            </a:r>
            <a:r>
              <a:rPr lang="ru-RU" sz="2800" b="1" dirty="0" smtClean="0"/>
              <a:t>.</a:t>
            </a:r>
          </a:p>
          <a:p>
            <a:pPr algn="just"/>
            <a:endParaRPr lang="uk-UA" sz="2800" b="1" dirty="0"/>
          </a:p>
          <a:p>
            <a:pPr algn="just"/>
            <a:r>
              <a:rPr lang="ru-RU" sz="2800" b="1" dirty="0" err="1">
                <a:solidFill>
                  <a:srgbClr val="FF0000"/>
                </a:solidFill>
              </a:rPr>
              <a:t>Пасивно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інформують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виборців</a:t>
            </a:r>
            <a:r>
              <a:rPr lang="ru-RU" sz="2800" b="1" dirty="0">
                <a:solidFill>
                  <a:srgbClr val="FF0000"/>
                </a:solidFill>
              </a:rPr>
              <a:t> про свою роботу - </a:t>
            </a:r>
            <a:r>
              <a:rPr lang="ru-RU" sz="2800" b="1" dirty="0" err="1">
                <a:solidFill>
                  <a:srgbClr val="FF0000"/>
                </a:solidFill>
              </a:rPr>
              <a:t>повідомленнями</a:t>
            </a:r>
            <a:r>
              <a:rPr lang="ru-RU" sz="2800" b="1" dirty="0">
                <a:solidFill>
                  <a:srgbClr val="FF0000"/>
                </a:solidFill>
              </a:rPr>
              <a:t> у </a:t>
            </a:r>
            <a:r>
              <a:rPr lang="ru-RU" sz="2800" b="1" dirty="0" err="1">
                <a:solidFill>
                  <a:srgbClr val="FF0000"/>
                </a:solidFill>
              </a:rPr>
              <a:t>соціальних</a:t>
            </a:r>
            <a:r>
              <a:rPr lang="ru-RU" sz="2800" b="1" dirty="0">
                <a:solidFill>
                  <a:srgbClr val="FF0000"/>
                </a:solidFill>
              </a:rPr>
              <a:t> мережах без </a:t>
            </a:r>
            <a:r>
              <a:rPr lang="ru-RU" sz="2800" b="1" dirty="0" err="1">
                <a:solidFill>
                  <a:srgbClr val="FF0000"/>
                </a:solidFill>
              </a:rPr>
              <a:t>зворотної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комунікації</a:t>
            </a:r>
            <a:r>
              <a:rPr lang="ru-RU" sz="2800" b="1" dirty="0">
                <a:solidFill>
                  <a:srgbClr val="FF0000"/>
                </a:solidFill>
              </a:rPr>
              <a:t>, у </a:t>
            </a:r>
            <a:r>
              <a:rPr lang="ru-RU" sz="2800" b="1" dirty="0" err="1">
                <a:solidFill>
                  <a:srgbClr val="FF0000"/>
                </a:solidFill>
              </a:rPr>
              <a:t>партійних</a:t>
            </a:r>
            <a:r>
              <a:rPr lang="ru-RU" sz="2800" b="1" dirty="0">
                <a:solidFill>
                  <a:srgbClr val="FF0000"/>
                </a:solidFill>
              </a:rPr>
              <a:t> газетах, </a:t>
            </a:r>
            <a:r>
              <a:rPr lang="ru-RU" sz="2800" b="1" dirty="0" err="1">
                <a:solidFill>
                  <a:srgbClr val="FF0000"/>
                </a:solidFill>
              </a:rPr>
              <a:t>що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виходять</a:t>
            </a:r>
            <a:r>
              <a:rPr lang="ru-RU" sz="2800" b="1" dirty="0">
                <a:solidFill>
                  <a:srgbClr val="FF0000"/>
                </a:solidFill>
              </a:rPr>
              <a:t> раз у </a:t>
            </a:r>
            <a:r>
              <a:rPr lang="ru-RU" sz="2800" b="1" dirty="0" err="1">
                <a:solidFill>
                  <a:srgbClr val="FF0000"/>
                </a:solidFill>
              </a:rPr>
              <a:t>кілька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місяців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чи</a:t>
            </a:r>
            <a:r>
              <a:rPr lang="ru-RU" sz="2800" b="1" dirty="0">
                <a:solidFill>
                  <a:srgbClr val="FF0000"/>
                </a:solidFill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прийомах</a:t>
            </a:r>
            <a:r>
              <a:rPr lang="ru-RU" sz="2800" b="1" dirty="0">
                <a:solidFill>
                  <a:srgbClr val="FF0000"/>
                </a:solidFill>
              </a:rPr>
              <a:t> 14 </a:t>
            </a:r>
            <a:r>
              <a:rPr lang="ru-RU" sz="2800" b="1" dirty="0" err="1" smtClean="0">
                <a:solidFill>
                  <a:srgbClr val="FF0000"/>
                </a:solidFill>
              </a:rPr>
              <a:t>депутатів</a:t>
            </a:r>
            <a:r>
              <a:rPr lang="ru-RU" sz="2800" b="1" dirty="0" smtClean="0">
                <a:solidFill>
                  <a:srgbClr val="FF0000"/>
                </a:solidFill>
              </a:rPr>
              <a:t>: </a:t>
            </a:r>
            <a:r>
              <a:rPr lang="ru-RU" sz="2800" b="1" dirty="0" err="1"/>
              <a:t>Володимир</a:t>
            </a:r>
            <a:r>
              <a:rPr lang="ru-RU" sz="2800" b="1" dirty="0"/>
              <a:t> Балагура, Петро </a:t>
            </a:r>
            <a:r>
              <a:rPr lang="ru-RU" sz="2800" b="1" dirty="0" err="1"/>
              <a:t>Гавриш</a:t>
            </a:r>
            <a:r>
              <a:rPr lang="ru-RU" sz="2800" b="1" dirty="0"/>
              <a:t>, Ярослав </a:t>
            </a:r>
            <a:r>
              <a:rPr lang="ru-RU" sz="2800" b="1" dirty="0" err="1"/>
              <a:t>Горбовий</a:t>
            </a:r>
            <a:r>
              <a:rPr lang="ru-RU" sz="2800" b="1" dirty="0"/>
              <a:t>, </a:t>
            </a:r>
            <a:r>
              <a:rPr lang="ru-RU" sz="2800" b="1" dirty="0" err="1"/>
              <a:t>Ірина</a:t>
            </a:r>
            <a:r>
              <a:rPr lang="ru-RU" sz="2800" b="1" dirty="0"/>
              <a:t> </a:t>
            </a:r>
            <a:r>
              <a:rPr lang="ru-RU" sz="2800" b="1" dirty="0" err="1"/>
              <a:t>Кулинич</a:t>
            </a:r>
            <a:r>
              <a:rPr lang="ru-RU" sz="2800" b="1" dirty="0"/>
              <a:t>, </a:t>
            </a:r>
            <a:r>
              <a:rPr lang="ru-RU" sz="2800" b="1" dirty="0" err="1"/>
              <a:t>Микола</a:t>
            </a:r>
            <a:r>
              <a:rPr lang="ru-RU" sz="2800" b="1" dirty="0"/>
              <a:t> Ковальчук, Галина </a:t>
            </a:r>
            <a:r>
              <a:rPr lang="ru-RU" sz="2800" b="1" dirty="0" err="1"/>
              <a:t>Куницька</a:t>
            </a:r>
            <a:r>
              <a:rPr lang="ru-RU" sz="2800" b="1" dirty="0"/>
              <a:t>, </a:t>
            </a:r>
            <a:r>
              <a:rPr lang="ru-RU" sz="2800" b="1" dirty="0" err="1"/>
              <a:t>Ігор</a:t>
            </a:r>
            <a:r>
              <a:rPr lang="ru-RU" sz="2800" b="1" dirty="0"/>
              <a:t> </a:t>
            </a:r>
            <a:r>
              <a:rPr lang="ru-RU" sz="2800" b="1" dirty="0" err="1"/>
              <a:t>Корун</a:t>
            </a:r>
            <a:r>
              <a:rPr lang="ru-RU" sz="2800" b="1" dirty="0"/>
              <a:t>, Роман </a:t>
            </a:r>
            <a:r>
              <a:rPr lang="ru-RU" sz="2800" b="1" dirty="0" err="1"/>
              <a:t>Онуфріїв</a:t>
            </a:r>
            <a:r>
              <a:rPr lang="ru-RU" sz="2800" b="1" dirty="0"/>
              <a:t>, </a:t>
            </a:r>
            <a:r>
              <a:rPr lang="ru-RU" sz="2800" b="1" dirty="0" err="1"/>
              <a:t>Іван</a:t>
            </a:r>
            <a:r>
              <a:rPr lang="ru-RU" sz="2800" b="1" dirty="0"/>
              <a:t> </a:t>
            </a:r>
            <a:r>
              <a:rPr lang="ru-RU" sz="2800" b="1" dirty="0" err="1"/>
              <a:t>Пуйда</a:t>
            </a:r>
            <a:r>
              <a:rPr lang="ru-RU" sz="2800" b="1" dirty="0"/>
              <a:t>, </a:t>
            </a:r>
            <a:r>
              <a:rPr lang="ru-RU" sz="2800" b="1" dirty="0" err="1"/>
              <a:t>Ігор</a:t>
            </a:r>
            <a:r>
              <a:rPr lang="ru-RU" sz="2800" b="1" dirty="0"/>
              <a:t> </a:t>
            </a:r>
            <a:r>
              <a:rPr lang="ru-RU" sz="2800" b="1" dirty="0" err="1"/>
              <a:t>Саварин</a:t>
            </a:r>
            <a:r>
              <a:rPr lang="ru-RU" sz="2800" b="1" dirty="0"/>
              <a:t>, </a:t>
            </a:r>
            <a:r>
              <a:rPr lang="ru-RU" sz="2800" b="1" dirty="0" err="1"/>
              <a:t>Володимир</a:t>
            </a:r>
            <a:r>
              <a:rPr lang="ru-RU" sz="2800" b="1" dirty="0"/>
              <a:t> </a:t>
            </a:r>
            <a:r>
              <a:rPr lang="ru-RU" sz="2800" b="1" dirty="0" err="1"/>
              <a:t>Саврей</a:t>
            </a:r>
            <a:r>
              <a:rPr lang="ru-RU" sz="2800" b="1" dirty="0"/>
              <a:t>, Руслан Терешко, </a:t>
            </a:r>
            <a:r>
              <a:rPr lang="ru-RU" sz="2800" b="1" dirty="0" err="1"/>
              <a:t>Сергій</a:t>
            </a:r>
            <a:r>
              <a:rPr lang="ru-RU" sz="2800" b="1" dirty="0"/>
              <a:t> </a:t>
            </a:r>
            <a:r>
              <a:rPr lang="ru-RU" sz="2800" b="1" dirty="0" err="1"/>
              <a:t>Гаєвський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2200" y="190500"/>
            <a:ext cx="121920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266700"/>
            <a:ext cx="14125018" cy="201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депутати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4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Івано-Франківської</a:t>
            </a:r>
            <a:r>
              <a:rPr lang="en-US" sz="44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міської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здійснюють</a:t>
            </a:r>
            <a:r>
              <a:rPr lang="en-US" sz="44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прийом</a:t>
            </a:r>
            <a:endParaRPr lang="en-US" sz="4400" b="1" dirty="0">
              <a:solidFill>
                <a:srgbClr val="409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3848100"/>
            <a:ext cx="128285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Особисто, не рідше одного разу на місяць </a:t>
            </a:r>
            <a:r>
              <a:rPr lang="uk-UA" sz="3200" b="1" dirty="0" smtClean="0"/>
              <a:t>– 24 депутати.</a:t>
            </a:r>
          </a:p>
          <a:p>
            <a:endParaRPr lang="uk-UA" sz="3200" b="1" dirty="0"/>
          </a:p>
          <a:p>
            <a:r>
              <a:rPr lang="uk-UA" sz="3200" b="1" dirty="0" smtClean="0">
                <a:solidFill>
                  <a:srgbClr val="FF0000"/>
                </a:solidFill>
              </a:rPr>
              <a:t>Не регулярно, або не особисто чи рідше разу на місяць </a:t>
            </a:r>
            <a:r>
              <a:rPr lang="uk-UA" sz="3200" b="1" dirty="0" smtClean="0"/>
              <a:t>– 14 депутатів.</a:t>
            </a:r>
          </a:p>
          <a:p>
            <a:endParaRPr lang="uk-UA" sz="3200" b="1" dirty="0"/>
          </a:p>
          <a:p>
            <a:r>
              <a:rPr lang="uk-UA" sz="3200" b="1" dirty="0" smtClean="0">
                <a:solidFill>
                  <a:srgbClr val="FF0000"/>
                </a:solidFill>
              </a:rPr>
              <a:t>Взагалі не проводять </a:t>
            </a:r>
            <a:r>
              <a:rPr lang="uk-UA" sz="3200" b="1" dirty="0" smtClean="0"/>
              <a:t>-  3 депутати.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2200" y="171450"/>
            <a:ext cx="11963400" cy="897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1" y="190500"/>
            <a:ext cx="14668500" cy="91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sz="36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депутати</a:t>
            </a:r>
            <a:r>
              <a:rPr lang="en-US" sz="36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Івано-Франківської</a:t>
            </a:r>
            <a:r>
              <a:rPr lang="en-US" sz="36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міської</a:t>
            </a:r>
            <a:r>
              <a:rPr lang="en-US" sz="36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</a:t>
            </a:r>
            <a:r>
              <a:rPr lang="en-US" sz="36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ходять</a:t>
            </a:r>
            <a:r>
              <a:rPr lang="en-US" sz="36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сесії</a:t>
            </a:r>
            <a:endParaRPr lang="en-US" sz="3600" b="1" dirty="0">
              <a:solidFill>
                <a:srgbClr val="409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1404302"/>
            <a:ext cx="10058400" cy="5657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701" y="7429500"/>
            <a:ext cx="13601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9 </a:t>
            </a:r>
            <a:r>
              <a:rPr lang="ru-RU" sz="2000" b="1" dirty="0" err="1">
                <a:solidFill>
                  <a:srgbClr val="FF0000"/>
                </a:solidFill>
              </a:rPr>
              <a:t>депутатів</a:t>
            </a:r>
            <a:r>
              <a:rPr lang="ru-RU" sz="2000" b="1" dirty="0">
                <a:solidFill>
                  <a:srgbClr val="FF0000"/>
                </a:solidFill>
              </a:rPr>
              <a:t> пропустили </a:t>
            </a:r>
            <a:r>
              <a:rPr lang="ru-RU" sz="2000" b="1" dirty="0" err="1">
                <a:solidFill>
                  <a:srgbClr val="FF0000"/>
                </a:solidFill>
              </a:rPr>
              <a:t>від</a:t>
            </a:r>
            <a:r>
              <a:rPr lang="ru-RU" sz="2000" b="1" dirty="0">
                <a:solidFill>
                  <a:srgbClr val="FF0000"/>
                </a:solidFill>
              </a:rPr>
              <a:t> 25% до 50% </a:t>
            </a:r>
            <a:r>
              <a:rPr lang="ru-RU" sz="2000" b="1" dirty="0" err="1">
                <a:solidFill>
                  <a:srgbClr val="FF0000"/>
                </a:solidFill>
              </a:rPr>
              <a:t>сесій</a:t>
            </a:r>
            <a:r>
              <a:rPr lang="ru-RU" sz="2000" b="1" dirty="0">
                <a:solidFill>
                  <a:srgbClr val="FF0000"/>
                </a:solidFill>
              </a:rPr>
              <a:t> у 2019 </a:t>
            </a:r>
            <a:r>
              <a:rPr lang="ru-RU" sz="2000" b="1" dirty="0" err="1" smtClean="0">
                <a:solidFill>
                  <a:srgbClr val="FF0000"/>
                </a:solidFill>
              </a:rPr>
              <a:t>році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err="1" smtClean="0"/>
              <a:t>Сергій</a:t>
            </a:r>
            <a:r>
              <a:rPr lang="ru-RU" sz="2000" b="1" dirty="0" smtClean="0"/>
              <a:t> </a:t>
            </a:r>
            <a:r>
              <a:rPr lang="ru-RU" sz="2000" b="1" dirty="0" err="1"/>
              <a:t>Гаєвський</a:t>
            </a:r>
            <a:r>
              <a:rPr lang="ru-RU" sz="2000" b="1" dirty="0"/>
              <a:t>, Петро </a:t>
            </a:r>
            <a:r>
              <a:rPr lang="ru-RU" sz="2000" b="1" dirty="0" err="1"/>
              <a:t>Гречанюк</a:t>
            </a:r>
            <a:r>
              <a:rPr lang="ru-RU" sz="2000" b="1" dirty="0"/>
              <a:t>, </a:t>
            </a:r>
            <a:r>
              <a:rPr lang="ru-RU" sz="2000" b="1" dirty="0" err="1"/>
              <a:t>Андрій</a:t>
            </a:r>
            <a:r>
              <a:rPr lang="ru-RU" sz="2000" b="1" dirty="0"/>
              <a:t> </a:t>
            </a:r>
            <a:r>
              <a:rPr lang="ru-RU" sz="2000" b="1" dirty="0" err="1"/>
              <a:t>Грималюк</a:t>
            </a:r>
            <a:r>
              <a:rPr lang="ru-RU" sz="2000" b="1" dirty="0"/>
              <a:t>, </a:t>
            </a:r>
            <a:r>
              <a:rPr lang="ru-RU" sz="2000" b="1" dirty="0" err="1"/>
              <a:t>Микола</a:t>
            </a:r>
            <a:r>
              <a:rPr lang="ru-RU" sz="2000" b="1" dirty="0"/>
              <a:t> Ковальчук, </a:t>
            </a:r>
            <a:r>
              <a:rPr lang="ru-RU" sz="2000" b="1" dirty="0" err="1"/>
              <a:t>Володимир</a:t>
            </a:r>
            <a:r>
              <a:rPr lang="ru-RU" sz="2000" b="1" dirty="0"/>
              <a:t> </a:t>
            </a:r>
            <a:r>
              <a:rPr lang="ru-RU" sz="2000" b="1" dirty="0" err="1"/>
              <a:t>Кушнір</a:t>
            </a:r>
            <a:r>
              <a:rPr lang="ru-RU" sz="2000" b="1" dirty="0"/>
              <a:t>, Роман </a:t>
            </a:r>
            <a:r>
              <a:rPr lang="ru-RU" sz="2000" b="1" dirty="0" err="1"/>
              <a:t>Марцінків</a:t>
            </a:r>
            <a:r>
              <a:rPr lang="ru-RU" sz="2000" b="1" dirty="0"/>
              <a:t>, </a:t>
            </a:r>
            <a:r>
              <a:rPr lang="ru-RU" sz="2000" b="1" dirty="0" err="1"/>
              <a:t>Володимир</a:t>
            </a:r>
            <a:r>
              <a:rPr lang="ru-RU" sz="2000" b="1" dirty="0"/>
              <a:t> </a:t>
            </a:r>
            <a:r>
              <a:rPr lang="ru-RU" sz="2000" b="1" dirty="0" err="1"/>
              <a:t>Олійник</a:t>
            </a:r>
            <a:r>
              <a:rPr lang="ru-RU" sz="2000" b="1" dirty="0"/>
              <a:t>, </a:t>
            </a:r>
            <a:r>
              <a:rPr lang="ru-RU" sz="2000" b="1" dirty="0" err="1"/>
              <a:t>Іван</a:t>
            </a:r>
            <a:r>
              <a:rPr lang="ru-RU" sz="2000" b="1" dirty="0"/>
              <a:t> </a:t>
            </a:r>
            <a:r>
              <a:rPr lang="ru-RU" sz="2000" b="1" dirty="0" err="1"/>
              <a:t>Пуйда</a:t>
            </a:r>
            <a:r>
              <a:rPr lang="ru-RU" sz="2000" b="1" dirty="0"/>
              <a:t>, </a:t>
            </a:r>
            <a:r>
              <a:rPr lang="ru-RU" sz="2000" b="1" dirty="0" err="1"/>
              <a:t>Володимир</a:t>
            </a:r>
            <a:r>
              <a:rPr lang="ru-RU" sz="2000" b="1" dirty="0"/>
              <a:t> </a:t>
            </a:r>
            <a:r>
              <a:rPr lang="ru-RU" sz="2000" b="1" dirty="0" err="1"/>
              <a:t>Саврей</a:t>
            </a:r>
            <a:r>
              <a:rPr lang="ru-RU" sz="2000" b="1" dirty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-2411"/>
            <a:ext cx="12649200" cy="948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75427" y="316650"/>
            <a:ext cx="16148828" cy="889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депутати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Івано-Франківської</a:t>
            </a:r>
            <a:r>
              <a:rPr lang="en-US" sz="28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міської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ходять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засідання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постійних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комісій</a:t>
            </a:r>
            <a:endParaRPr lang="en-US" sz="2800" b="1" dirty="0">
              <a:solidFill>
                <a:srgbClr val="409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62100"/>
            <a:ext cx="7315200" cy="4114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076700"/>
            <a:ext cx="7649062" cy="430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0"/>
            <a:ext cx="12725400" cy="954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56567" y="7955366"/>
            <a:ext cx="2331433" cy="2331433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56567" y="7955366"/>
            <a:ext cx="2331433" cy="23314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625135" y="7955165"/>
            <a:ext cx="2331433" cy="2331433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028700" y="4182314"/>
            <a:ext cx="16230600" cy="19050"/>
          </a:xfrm>
          <a:prstGeom prst="rect">
            <a:avLst/>
          </a:prstGeom>
          <a:solidFill>
            <a:srgbClr val="141414"/>
          </a:solidFill>
        </p:spPr>
      </p:sp>
      <p:sp>
        <p:nvSpPr>
          <p:cNvPr id="9" name="TextBox 9"/>
          <p:cNvSpPr txBox="1"/>
          <p:nvPr/>
        </p:nvSpPr>
        <p:spPr>
          <a:xfrm>
            <a:off x="1028700" y="2072310"/>
            <a:ext cx="17029000" cy="122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sz="80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встановлювались</a:t>
            </a:r>
            <a:r>
              <a:rPr lang="en-US" sz="80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endParaRPr lang="en-US" sz="8000" b="1" dirty="0">
              <a:solidFill>
                <a:srgbClr val="409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8700" y="4987240"/>
            <a:ext cx="3058564" cy="2198217"/>
            <a:chOff x="0" y="0"/>
            <a:chExt cx="4078085" cy="293095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4078085" cy="1152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ОПРИЛЮДНЕННЯ НА САЙТАХ РАД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98159"/>
              <a:ext cx="4078085" cy="1432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Біографії, фото, відомості про здійснення прийому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19379" y="4951521"/>
            <a:ext cx="3058564" cy="2987082"/>
            <a:chOff x="0" y="-47625"/>
            <a:chExt cx="4078085" cy="398277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4078085" cy="1152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ЗДІЙСНЕННЯ ПРИЙОМУ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98159"/>
              <a:ext cx="4078085" cy="2436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Регулярне, щонайменше раз на місяць проведення особистого прийому громадин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10057" y="4951521"/>
            <a:ext cx="3058564" cy="2615186"/>
            <a:chOff x="0" y="-47625"/>
            <a:chExt cx="4078085" cy="348691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4078085" cy="1152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ІНФОРМУВАННЯ ПРО ДІЯЛЬНІСТЬ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498159"/>
              <a:ext cx="4078085" cy="1941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Соціальні мережі та газети, особлива увага приділена здійсненню зворотного зв'язку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625135" y="4951521"/>
            <a:ext cx="4662865" cy="2393262"/>
            <a:chOff x="0" y="-47625"/>
            <a:chExt cx="6217154" cy="319101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47625"/>
              <a:ext cx="6217154" cy="1743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ДИСЦИПЛІНА ВІДВІДУВАННЯ СЕСІЙ ТА ЗАСІДАНЬ ПОСТІЙНИХ КОМІСІЙ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687807"/>
              <a:ext cx="6217154" cy="455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Більше 50% пропусків - це 0.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1141989"/>
            <a:ext cx="9902222" cy="64807"/>
            <a:chOff x="0" y="0"/>
            <a:chExt cx="13202963" cy="86410"/>
          </a:xfrm>
        </p:grpSpPr>
        <p:sp>
          <p:nvSpPr>
            <p:cNvPr id="23" name="AutoShape 2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972596" y="3996750"/>
            <a:ext cx="390179" cy="390179"/>
            <a:chOff x="6705600" y="1371600"/>
            <a:chExt cx="10972800" cy="10972800"/>
          </a:xfrm>
        </p:grpSpPr>
        <p:sp>
          <p:nvSpPr>
            <p:cNvPr id="26" name="Freeform 2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5419379" y="3996750"/>
            <a:ext cx="390179" cy="390179"/>
            <a:chOff x="6705600" y="1371600"/>
            <a:chExt cx="10972800" cy="10972800"/>
          </a:xfrm>
        </p:grpSpPr>
        <p:sp>
          <p:nvSpPr>
            <p:cNvPr id="28" name="Freeform 2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9810057" y="3996750"/>
            <a:ext cx="390179" cy="390179"/>
            <a:chOff x="6705600" y="1371600"/>
            <a:chExt cx="10972800" cy="10972800"/>
          </a:xfrm>
        </p:grpSpPr>
        <p:sp>
          <p:nvSpPr>
            <p:cNvPr id="30" name="Freeform 30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4256840" y="3996750"/>
            <a:ext cx="390179" cy="390179"/>
            <a:chOff x="6705600" y="1371600"/>
            <a:chExt cx="10972800" cy="10972800"/>
          </a:xfrm>
        </p:grpSpPr>
        <p:sp>
          <p:nvSpPr>
            <p:cNvPr id="32" name="Freeform 32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418664"/>
            <a:ext cx="14782800" cy="889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депутати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Івано-Франківської</a:t>
            </a:r>
            <a:r>
              <a:rPr lang="en-US" sz="2800" b="1" dirty="0" smtClean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міської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звітують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</a:t>
            </a:r>
            <a:r>
              <a:rPr lang="en-US" sz="2800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endParaRPr lang="en-US" sz="2800" b="1" dirty="0">
              <a:solidFill>
                <a:srgbClr val="409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52700"/>
            <a:ext cx="1478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Про роботу в 2019 </a:t>
            </a:r>
            <a:r>
              <a:rPr lang="ru-RU" sz="2800" b="1" dirty="0" err="1">
                <a:solidFill>
                  <a:srgbClr val="FF0000"/>
                </a:solidFill>
              </a:rPr>
              <a:t>році</a:t>
            </a:r>
            <a:r>
              <a:rPr lang="ru-RU" sz="2800" b="1" dirty="0">
                <a:solidFill>
                  <a:srgbClr val="FF0000"/>
                </a:solidFill>
              </a:rPr>
              <a:t> не </a:t>
            </a:r>
            <a:r>
              <a:rPr lang="ru-RU" sz="2800" b="1" dirty="0" err="1" smtClean="0">
                <a:solidFill>
                  <a:srgbClr val="FF0000"/>
                </a:solidFill>
              </a:rPr>
              <a:t>прозвітували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5 </a:t>
            </a:r>
            <a:r>
              <a:rPr lang="ru-RU" sz="2800" b="1" dirty="0" err="1">
                <a:solidFill>
                  <a:srgbClr val="FF0000"/>
                </a:solidFill>
              </a:rPr>
              <a:t>депутатів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письмово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публічно</a:t>
            </a:r>
            <a:r>
              <a:rPr lang="ru-RU" sz="2800" b="1" dirty="0" smtClean="0">
                <a:solidFill>
                  <a:srgbClr val="FF0000"/>
                </a:solidFill>
              </a:rPr>
              <a:t>): </a:t>
            </a:r>
            <a:r>
              <a:rPr lang="ru-RU" sz="2800" b="1" dirty="0" err="1"/>
              <a:t>Сергій</a:t>
            </a:r>
            <a:r>
              <a:rPr lang="ru-RU" sz="2800" b="1" dirty="0"/>
              <a:t> </a:t>
            </a:r>
            <a:r>
              <a:rPr lang="ru-RU" sz="2800" b="1" dirty="0" err="1"/>
              <a:t>Гаєвський</a:t>
            </a:r>
            <a:r>
              <a:rPr lang="ru-RU" sz="2800" b="1" dirty="0"/>
              <a:t>, </a:t>
            </a:r>
            <a:r>
              <a:rPr lang="ru-RU" sz="2800" b="1" dirty="0" err="1"/>
              <a:t>Володимир</a:t>
            </a:r>
            <a:r>
              <a:rPr lang="ru-RU" sz="2800" b="1" dirty="0"/>
              <a:t> Балагура, </a:t>
            </a:r>
            <a:r>
              <a:rPr lang="ru-RU" sz="2800" b="1" dirty="0" err="1"/>
              <a:t>Ірина</a:t>
            </a:r>
            <a:r>
              <a:rPr lang="ru-RU" sz="2800" b="1" dirty="0"/>
              <a:t> </a:t>
            </a:r>
            <a:r>
              <a:rPr lang="ru-RU" sz="2800" b="1" dirty="0" err="1"/>
              <a:t>Кулинич</a:t>
            </a:r>
            <a:r>
              <a:rPr lang="ru-RU" sz="2800" b="1" dirty="0"/>
              <a:t>, Руслан Терешко, Мстислав Тарас</a:t>
            </a:r>
            <a:r>
              <a:rPr lang="ru-RU" sz="2800" b="1" dirty="0" smtClean="0"/>
              <a:t>.</a:t>
            </a:r>
          </a:p>
          <a:p>
            <a:pPr algn="just"/>
            <a:endParaRPr lang="uk-UA" sz="2800" b="1" dirty="0"/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Не </a:t>
            </a:r>
            <a:r>
              <a:rPr lang="ru-RU" sz="2800" b="1" dirty="0" err="1">
                <a:solidFill>
                  <a:srgbClr val="FF0000"/>
                </a:solidFill>
              </a:rPr>
              <a:t>звітували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публічно</a:t>
            </a:r>
            <a:r>
              <a:rPr lang="ru-RU" sz="2800" b="1" dirty="0">
                <a:solidFill>
                  <a:srgbClr val="FF0000"/>
                </a:solidFill>
              </a:rPr>
              <a:t> 25 </a:t>
            </a:r>
            <a:r>
              <a:rPr lang="ru-RU" sz="2800" b="1" dirty="0" err="1">
                <a:solidFill>
                  <a:srgbClr val="FF0000"/>
                </a:solidFill>
              </a:rPr>
              <a:t>депутатів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  <a:r>
              <a:rPr lang="ru-RU" sz="2800" b="1" dirty="0" err="1"/>
              <a:t>Володимир</a:t>
            </a:r>
            <a:r>
              <a:rPr lang="ru-RU" sz="2800" b="1" dirty="0"/>
              <a:t> Балагура, </a:t>
            </a:r>
            <a:r>
              <a:rPr lang="ru-RU" sz="2800" b="1" dirty="0" err="1"/>
              <a:t>Андріан</a:t>
            </a:r>
            <a:r>
              <a:rPr lang="ru-RU" sz="2800" b="1" dirty="0"/>
              <a:t> </a:t>
            </a:r>
            <a:r>
              <a:rPr lang="ru-RU" sz="2800" b="1" dirty="0" err="1"/>
              <a:t>Волгін</a:t>
            </a:r>
            <a:r>
              <a:rPr lang="ru-RU" sz="2800" b="1" dirty="0"/>
              <a:t>, Петро </a:t>
            </a:r>
            <a:r>
              <a:rPr lang="ru-RU" sz="2800" b="1" dirty="0" err="1"/>
              <a:t>Гавриш</a:t>
            </a:r>
            <a:r>
              <a:rPr lang="ru-RU" sz="2800" b="1" dirty="0"/>
              <a:t>, </a:t>
            </a:r>
            <a:r>
              <a:rPr lang="ru-RU" sz="2800" b="1" dirty="0" err="1"/>
              <a:t>Сергій</a:t>
            </a:r>
            <a:r>
              <a:rPr lang="ru-RU" sz="2800" b="1" dirty="0"/>
              <a:t> </a:t>
            </a:r>
            <a:r>
              <a:rPr lang="ru-RU" sz="2800" b="1" dirty="0" err="1"/>
              <a:t>Гаєвський</a:t>
            </a:r>
            <a:r>
              <a:rPr lang="ru-RU" sz="2800" b="1" dirty="0"/>
              <a:t>, </a:t>
            </a:r>
            <a:r>
              <a:rPr lang="ru-RU" sz="2800" b="1" dirty="0" err="1"/>
              <a:t>Іван</a:t>
            </a:r>
            <a:r>
              <a:rPr lang="ru-RU" sz="2800" b="1" dirty="0"/>
              <a:t> </a:t>
            </a:r>
            <a:r>
              <a:rPr lang="ru-RU" sz="2800" b="1" dirty="0" err="1"/>
              <a:t>Гарасимко</a:t>
            </a:r>
            <a:r>
              <a:rPr lang="ru-RU" sz="2800" b="1" dirty="0"/>
              <a:t>, Ярослав </a:t>
            </a:r>
            <a:r>
              <a:rPr lang="ru-RU" sz="2800" b="1" dirty="0" err="1"/>
              <a:t>Горбовий</a:t>
            </a:r>
            <a:r>
              <a:rPr lang="ru-RU" sz="2800" b="1" dirty="0"/>
              <a:t>, </a:t>
            </a:r>
            <a:r>
              <a:rPr lang="ru-RU" sz="2800" b="1" dirty="0" err="1"/>
              <a:t>Микола</a:t>
            </a:r>
            <a:r>
              <a:rPr lang="ru-RU" sz="2800" b="1" dirty="0"/>
              <a:t> Ковальчук, </a:t>
            </a:r>
            <a:r>
              <a:rPr lang="ru-RU" sz="2800" b="1" dirty="0" err="1"/>
              <a:t>Ігор</a:t>
            </a:r>
            <a:r>
              <a:rPr lang="ru-RU" sz="2800" b="1" dirty="0"/>
              <a:t> </a:t>
            </a:r>
            <a:r>
              <a:rPr lang="ru-RU" sz="2800" b="1" dirty="0" err="1"/>
              <a:t>Корсун</a:t>
            </a:r>
            <a:r>
              <a:rPr lang="ru-RU" sz="2800" b="1" dirty="0"/>
              <a:t>, </a:t>
            </a:r>
            <a:r>
              <a:rPr lang="ru-RU" sz="2800" b="1" dirty="0" err="1"/>
              <a:t>Ірина</a:t>
            </a:r>
            <a:r>
              <a:rPr lang="ru-RU" sz="2800" b="1" dirty="0"/>
              <a:t> </a:t>
            </a:r>
            <a:r>
              <a:rPr lang="ru-RU" sz="2800" b="1" dirty="0" err="1"/>
              <a:t>Кулинич</a:t>
            </a:r>
            <a:r>
              <a:rPr lang="ru-RU" sz="2800" b="1" dirty="0"/>
              <a:t>, Галина </a:t>
            </a:r>
            <a:r>
              <a:rPr lang="ru-RU" sz="2800" b="1" dirty="0" err="1"/>
              <a:t>Куницька</a:t>
            </a:r>
            <a:r>
              <a:rPr lang="ru-RU" sz="2800" b="1" dirty="0"/>
              <a:t>, </a:t>
            </a:r>
            <a:r>
              <a:rPr lang="ru-RU" sz="2800" b="1" dirty="0" err="1"/>
              <a:t>Володимир</a:t>
            </a:r>
            <a:r>
              <a:rPr lang="ru-RU" sz="2800" b="1" dirty="0"/>
              <a:t> </a:t>
            </a:r>
            <a:r>
              <a:rPr lang="ru-RU" sz="2800" b="1" dirty="0" err="1"/>
              <a:t>Кушнір</a:t>
            </a:r>
            <a:r>
              <a:rPr lang="ru-RU" sz="2800" b="1" dirty="0"/>
              <a:t>, </a:t>
            </a:r>
            <a:r>
              <a:rPr lang="ru-RU" sz="2800" b="1" dirty="0" err="1"/>
              <a:t>Володимир</a:t>
            </a:r>
            <a:r>
              <a:rPr lang="ru-RU" sz="2800" b="1" dirty="0"/>
              <a:t> </a:t>
            </a:r>
            <a:r>
              <a:rPr lang="ru-RU" sz="2800" b="1" dirty="0" err="1"/>
              <a:t>Олійник</a:t>
            </a:r>
            <a:r>
              <a:rPr lang="ru-RU" sz="2800" b="1" dirty="0"/>
              <a:t>, Роман </a:t>
            </a:r>
            <a:r>
              <a:rPr lang="ru-RU" sz="2800" b="1" dirty="0" err="1"/>
              <a:t>Онуфріїв</a:t>
            </a:r>
            <a:r>
              <a:rPr lang="ru-RU" sz="2800" b="1" dirty="0"/>
              <a:t>, </a:t>
            </a:r>
            <a:r>
              <a:rPr lang="ru-RU" sz="2800" b="1" dirty="0" err="1"/>
              <a:t>Сергій</a:t>
            </a:r>
            <a:r>
              <a:rPr lang="ru-RU" sz="2800" b="1" dirty="0"/>
              <a:t> </a:t>
            </a:r>
            <a:r>
              <a:rPr lang="ru-RU" sz="2800" b="1" dirty="0" err="1"/>
              <a:t>Палійчук</a:t>
            </a:r>
            <a:r>
              <a:rPr lang="ru-RU" sz="2800" b="1" dirty="0"/>
              <a:t>, Роман </a:t>
            </a:r>
            <a:r>
              <a:rPr lang="ru-RU" sz="2800" b="1" dirty="0" err="1"/>
              <a:t>Онуфріїв</a:t>
            </a:r>
            <a:r>
              <a:rPr lang="ru-RU" sz="2800" b="1" dirty="0"/>
              <a:t>, </a:t>
            </a:r>
            <a:r>
              <a:rPr lang="ru-RU" sz="2800" b="1" dirty="0" err="1"/>
              <a:t>Сергій</a:t>
            </a:r>
            <a:r>
              <a:rPr lang="ru-RU" sz="2800" b="1" dirty="0"/>
              <a:t> </a:t>
            </a:r>
            <a:r>
              <a:rPr lang="ru-RU" sz="2800" b="1" dirty="0" err="1"/>
              <a:t>Палійчук</a:t>
            </a:r>
            <a:r>
              <a:rPr lang="ru-RU" sz="2800" b="1" dirty="0"/>
              <a:t>, </a:t>
            </a:r>
            <a:r>
              <a:rPr lang="ru-RU" sz="2800" b="1" dirty="0" err="1"/>
              <a:t>Іван</a:t>
            </a:r>
            <a:r>
              <a:rPr lang="ru-RU" sz="2800" b="1" dirty="0"/>
              <a:t> </a:t>
            </a:r>
            <a:r>
              <a:rPr lang="ru-RU" sz="2800" b="1" dirty="0" err="1"/>
              <a:t>Пуйда</a:t>
            </a:r>
            <a:r>
              <a:rPr lang="ru-RU" sz="2800" b="1" dirty="0"/>
              <a:t>, Василь </a:t>
            </a:r>
            <a:r>
              <a:rPr lang="ru-RU" sz="2800" b="1" dirty="0" err="1"/>
              <a:t>Ревчук</a:t>
            </a:r>
            <a:r>
              <a:rPr lang="ru-RU" sz="2800" b="1" dirty="0"/>
              <a:t>, Степан </a:t>
            </a:r>
            <a:r>
              <a:rPr lang="ru-RU" sz="2800" b="1" dirty="0" err="1"/>
              <a:t>Руднянин</a:t>
            </a:r>
            <a:r>
              <a:rPr lang="ru-RU" sz="2800" b="1" dirty="0"/>
              <a:t>, </a:t>
            </a:r>
            <a:r>
              <a:rPr lang="ru-RU" sz="2800" b="1" dirty="0" err="1"/>
              <a:t>Ігор</a:t>
            </a:r>
            <a:r>
              <a:rPr lang="ru-RU" sz="2800" b="1" dirty="0"/>
              <a:t> </a:t>
            </a:r>
            <a:r>
              <a:rPr lang="ru-RU" sz="2800" b="1" dirty="0" err="1"/>
              <a:t>Саварин</a:t>
            </a:r>
            <a:r>
              <a:rPr lang="ru-RU" sz="2800" b="1" dirty="0"/>
              <a:t>, </a:t>
            </a:r>
            <a:r>
              <a:rPr lang="ru-RU" sz="2800" b="1" dirty="0" err="1"/>
              <a:t>Володимир</a:t>
            </a:r>
            <a:r>
              <a:rPr lang="ru-RU" sz="2800" b="1" dirty="0"/>
              <a:t> </a:t>
            </a:r>
            <a:r>
              <a:rPr lang="ru-RU" sz="2800" b="1" dirty="0" err="1"/>
              <a:t>Саврей</a:t>
            </a:r>
            <a:r>
              <a:rPr lang="ru-RU" sz="2800" b="1" dirty="0"/>
              <a:t>, Мстислав Тарас, Руслан Терешко, </a:t>
            </a:r>
            <a:r>
              <a:rPr lang="ru-RU" sz="2800" b="1" dirty="0" err="1"/>
              <a:t>Олександра</a:t>
            </a:r>
            <a:r>
              <a:rPr lang="ru-RU" sz="2800" b="1" dirty="0"/>
              <a:t> Федорук, </a:t>
            </a:r>
            <a:r>
              <a:rPr lang="ru-RU" sz="2800" b="1" dirty="0" err="1"/>
              <a:t>Володимир</a:t>
            </a:r>
            <a:r>
              <a:rPr lang="ru-RU" sz="2800" b="1" dirty="0"/>
              <a:t> </a:t>
            </a:r>
            <a:r>
              <a:rPr lang="ru-RU" sz="2800" b="1" dirty="0" err="1"/>
              <a:t>Фецич</a:t>
            </a:r>
            <a:r>
              <a:rPr lang="ru-RU" sz="2800" b="1" dirty="0"/>
              <a:t>, </a:t>
            </a:r>
            <a:r>
              <a:rPr lang="ru-RU" sz="2800" b="1" dirty="0" err="1"/>
              <a:t>Дмитро</a:t>
            </a:r>
            <a:r>
              <a:rPr lang="ru-RU" sz="2800" b="1" dirty="0"/>
              <a:t> </a:t>
            </a:r>
            <a:r>
              <a:rPr lang="ru-RU" sz="2800" b="1" dirty="0" err="1"/>
              <a:t>Чміль</a:t>
            </a:r>
            <a:r>
              <a:rPr lang="ru-RU" sz="2800" b="1" dirty="0"/>
              <a:t>, Петро </a:t>
            </a:r>
            <a:r>
              <a:rPr lang="ru-RU" sz="2800" b="1" dirty="0" err="1"/>
              <a:t>Шкутяк</a:t>
            </a:r>
            <a:r>
              <a:rPr lang="ru-RU" sz="2800" b="1" dirty="0"/>
              <a:t>, </a:t>
            </a:r>
            <a:r>
              <a:rPr lang="ru-RU" sz="2800" b="1" dirty="0" err="1"/>
              <a:t>Володимир</a:t>
            </a:r>
            <a:r>
              <a:rPr lang="ru-RU" sz="2800" b="1" dirty="0"/>
              <a:t> Яблонь. </a:t>
            </a:r>
            <a:endParaRPr lang="ru-RU" sz="2800" b="1" dirty="0" smtClean="0"/>
          </a:p>
          <a:p>
            <a:endParaRPr lang="uk-UA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41989"/>
            <a:ext cx="9902222" cy="64807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5868355"/>
            <a:ext cx="12369504" cy="3389945"/>
            <a:chOff x="0" y="0"/>
            <a:chExt cx="16492672" cy="451992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6492672" cy="3229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99"/>
                </a:lnSpc>
              </a:pPr>
              <a:r>
                <a:rPr lang="en-US" sz="7999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Стежте</a:t>
              </a:r>
              <a:r>
                <a:rPr lang="en-US" sz="7999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999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r>
                <a:rPr lang="en-US" sz="7999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999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Атестацією</a:t>
              </a:r>
              <a:r>
                <a:rPr lang="en-US" sz="7999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999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місцевих</a:t>
              </a:r>
              <a:r>
                <a:rPr lang="en-US" sz="7999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999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депутатів</a:t>
              </a:r>
              <a:endParaRPr lang="en-US" sz="7999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5901"/>
              <a:ext cx="15670650" cy="70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Далі</a:t>
              </a:r>
              <a:r>
                <a:rPr lang="en-US" sz="3199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99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буде</a:t>
              </a:r>
              <a:r>
                <a:rPr lang="en-US" sz="3199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885419" y="2330764"/>
            <a:ext cx="6028684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4152A4"/>
                </a:solidFill>
                <a:latin typeface="Muli Bold"/>
              </a:rPr>
              <a:t>HTTPS://ATTESTATION.IN.UA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3204627"/>
            <a:ext cx="6447616" cy="108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77"/>
              </a:lnSpc>
            </a:pPr>
            <a:r>
              <a:rPr lang="en-US" sz="3055">
                <a:solidFill>
                  <a:srgbClr val="4152A4"/>
                </a:solidFill>
                <a:latin typeface="Muli Bold"/>
              </a:rPr>
              <a:t>HTTPS://WWW.FACEBOOK.COM/ATTESTATIONLC/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56567" y="7955366"/>
            <a:ext cx="2331433" cy="2331433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56567" y="7955366"/>
            <a:ext cx="2331433" cy="233143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625135" y="7955165"/>
            <a:ext cx="2331433" cy="2331433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028700" y="4182314"/>
            <a:ext cx="16230600" cy="19050"/>
          </a:xfrm>
          <a:prstGeom prst="rect">
            <a:avLst/>
          </a:prstGeom>
          <a:solidFill>
            <a:srgbClr val="141414"/>
          </a:solidFill>
        </p:spPr>
      </p:sp>
      <p:sp>
        <p:nvSpPr>
          <p:cNvPr id="9" name="TextBox 9"/>
          <p:cNvSpPr txBox="1"/>
          <p:nvPr/>
        </p:nvSpPr>
        <p:spPr>
          <a:xfrm>
            <a:off x="1028700" y="2072310"/>
            <a:ext cx="17029000" cy="122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u="none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sz="8000" b="1" u="none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u="none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встановлювались</a:t>
            </a:r>
            <a:r>
              <a:rPr lang="en-US" sz="8000" b="1" u="none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u="none" dirty="0" err="1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endParaRPr lang="en-US" sz="8000" b="1" u="none" dirty="0">
              <a:solidFill>
                <a:srgbClr val="409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06088" y="4951521"/>
            <a:ext cx="3058564" cy="3730876"/>
            <a:chOff x="0" y="-47625"/>
            <a:chExt cx="4078085" cy="497450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4078085" cy="1152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ВИСТУПИ ТА ЗАПИТИ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98159"/>
              <a:ext cx="4078085" cy="342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використання інструменту подання депутатських запитів для відстоювання інтересів громадян, а також виступи під час сесій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19379" y="4951521"/>
            <a:ext cx="3058564" cy="4176993"/>
            <a:chOff x="0" y="-47625"/>
            <a:chExt cx="4078085" cy="556932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4078085" cy="1747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КОНФЛІКТ ІНТЕРЕСІВ ТА ДЕКЛАРАЦІЇ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092982"/>
              <a:ext cx="4078085" cy="342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відсутність фактів неврегулюваних ситуацій конфлікту інтересів при голосуваннях, а також оприлюднення декларації на сайті ради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10057" y="4951521"/>
            <a:ext cx="3058564" cy="3284759"/>
            <a:chOff x="0" y="-47625"/>
            <a:chExt cx="4078085" cy="437967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4078085" cy="557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ЗВІТУВАННЯ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03336"/>
              <a:ext cx="4078085" cy="342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рік, на публічній зустрічі з громадянами, оприлюднення на сайті ради. Враховані онлайн звітні зустрічі під час карантину, проведені до 30 квітня, 2020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868621" y="4987240"/>
            <a:ext cx="5419379" cy="2277881"/>
            <a:chOff x="0" y="0"/>
            <a:chExt cx="7225838" cy="303717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47625"/>
              <a:ext cx="7225838" cy="1747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ГОЛОСУВАННЯ ПРИ РОЗГЛЯДІ СПІРНИХ ПРОЕКТІВ РІШЕНЬ ТА ПЕРСОНАЛЬНЕ ГОЛОСУВАННЯ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092983"/>
              <a:ext cx="7225838" cy="944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тих містах, де відповідні питання були актуальними.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1141989"/>
            <a:ext cx="9902222" cy="64807"/>
            <a:chOff x="0" y="0"/>
            <a:chExt cx="13202963" cy="86410"/>
          </a:xfrm>
        </p:grpSpPr>
        <p:sp>
          <p:nvSpPr>
            <p:cNvPr id="23" name="AutoShape 2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972596" y="3996750"/>
            <a:ext cx="390179" cy="390179"/>
            <a:chOff x="6705600" y="1371600"/>
            <a:chExt cx="10972800" cy="10972800"/>
          </a:xfrm>
        </p:grpSpPr>
        <p:sp>
          <p:nvSpPr>
            <p:cNvPr id="26" name="Freeform 2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5419379" y="3996750"/>
            <a:ext cx="390179" cy="390179"/>
            <a:chOff x="6705600" y="1371600"/>
            <a:chExt cx="10972800" cy="10972800"/>
          </a:xfrm>
        </p:grpSpPr>
        <p:sp>
          <p:nvSpPr>
            <p:cNvPr id="28" name="Freeform 2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9810057" y="3996750"/>
            <a:ext cx="390179" cy="390179"/>
            <a:chOff x="6705600" y="1371600"/>
            <a:chExt cx="10972800" cy="10972800"/>
          </a:xfrm>
        </p:grpSpPr>
        <p:sp>
          <p:nvSpPr>
            <p:cNvPr id="30" name="Freeform 30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4256840" y="3996750"/>
            <a:ext cx="390179" cy="390179"/>
            <a:chOff x="6705600" y="1371600"/>
            <a:chExt cx="10972800" cy="10972800"/>
          </a:xfrm>
        </p:grpSpPr>
        <p:sp>
          <p:nvSpPr>
            <p:cNvPr id="32" name="Freeform 32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1577" y="1279207"/>
            <a:ext cx="12795391" cy="7913626"/>
            <a:chOff x="0" y="0"/>
            <a:chExt cx="17060521" cy="10551501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7060521" cy="1605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73"/>
                </a:lnSpc>
              </a:pPr>
              <a:r>
                <a:rPr lang="en-US" sz="8311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Як</a:t>
              </a:r>
              <a:r>
                <a:rPr lang="en-US" sz="8311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311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збирались</a:t>
              </a:r>
              <a:r>
                <a:rPr lang="en-US" sz="8311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311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відомості</a:t>
              </a:r>
              <a:endParaRPr lang="en-US" sz="8311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95515"/>
              <a:ext cx="17060521" cy="1195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r>
                <a:rPr lang="en-US" sz="2597" b="1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ОФІЦІЙНІ САЙТИ РАД</a:t>
              </a:r>
            </a:p>
            <a:p>
              <a:pPr>
                <a:lnSpc>
                  <a:spcPts val="3636"/>
                </a:lnSpc>
              </a:pPr>
              <a:endParaRPr lang="en-US" sz="2597" b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01714"/>
              <a:ext cx="17060521" cy="57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r>
                <a:rPr lang="en-US" sz="2597" b="1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МОНІТОРИНГ МЕДІА ТА СОЦІАЛЬНИХ МЕРЕЖ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581593"/>
              <a:ext cx="17060521" cy="1195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r>
                <a:rPr lang="en-US" sz="2597" b="1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ЗВЕРНЕННЯ ДО ДЕПУТАТІВ ТА МІСЦЕВИХ ОСЕРЕДКІВ ПАРТІЙ</a:t>
              </a:r>
            </a:p>
            <a:p>
              <a:pPr>
                <a:lnSpc>
                  <a:spcPts val="3636"/>
                </a:lnSpc>
              </a:pPr>
              <a:endParaRPr lang="en-US" sz="2597" b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987791"/>
              <a:ext cx="17060521" cy="57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r>
                <a:rPr lang="en-US" sz="2597" b="1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КОНТАКТИ З ПРИЙМАЛЬНЯМИ МІСЦЕВИХ ДЕПУТАТІВ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67670"/>
              <a:ext cx="17060521" cy="1195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r>
                <a:rPr lang="en-US" sz="2597" b="1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ВІДВІДУВАННЯ ПЛЕНАРНИХ ЗАСІДАНЬ СЕСІЙ</a:t>
              </a:r>
            </a:p>
            <a:p>
              <a:pPr>
                <a:lnSpc>
                  <a:spcPts val="3636"/>
                </a:lnSpc>
              </a:pPr>
              <a:endParaRPr lang="en-US" sz="2597" b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973868"/>
              <a:ext cx="17060521" cy="57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r>
                <a:rPr lang="en-US" sz="2597" b="1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ЗВЕРНЕННЯ ТА ЗАПИТИ ДО АПАРАТІВ МІСЦЕВИХ РАД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28700" y="1160105"/>
            <a:ext cx="9902222" cy="28575"/>
          </a:xfrm>
          <a:prstGeom prst="rect">
            <a:avLst/>
          </a:prstGeom>
          <a:solidFill>
            <a:srgbClr val="141414">
              <a:alpha val="25882"/>
            </a:srgbClr>
          </a:solid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43075" y="3172162"/>
            <a:ext cx="602467" cy="602467"/>
            <a:chOff x="0" y="0"/>
            <a:chExt cx="14400530" cy="144005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743075" y="4228723"/>
            <a:ext cx="602467" cy="602467"/>
            <a:chOff x="0" y="0"/>
            <a:chExt cx="14400530" cy="144005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743075" y="5396900"/>
            <a:ext cx="602467" cy="602467"/>
            <a:chOff x="0" y="0"/>
            <a:chExt cx="14400530" cy="144005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43075" y="6464371"/>
            <a:ext cx="602467" cy="602467"/>
            <a:chOff x="0" y="0"/>
            <a:chExt cx="14400530" cy="1440053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743075" y="7592265"/>
            <a:ext cx="602467" cy="602467"/>
            <a:chOff x="0" y="0"/>
            <a:chExt cx="14400530" cy="1440053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743075" y="8655833"/>
            <a:ext cx="602467" cy="602467"/>
            <a:chOff x="0" y="0"/>
            <a:chExt cx="14400530" cy="1440053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0681" y="1085339"/>
            <a:ext cx="12795391" cy="8342642"/>
            <a:chOff x="0" y="0"/>
            <a:chExt cx="17060521" cy="11123522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7060521" cy="1605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73"/>
                </a:lnSpc>
              </a:pPr>
              <a:r>
                <a:rPr lang="en-US" sz="8311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Експертне</a:t>
              </a:r>
              <a:r>
                <a:rPr lang="en-US" sz="8311" b="1" dirty="0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311" b="1" dirty="0" err="1">
                  <a:solidFill>
                    <a:srgbClr val="4099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опитування</a:t>
              </a:r>
              <a:endParaRPr lang="en-US" sz="8311" b="1" dirty="0">
                <a:solidFill>
                  <a:srgbClr val="4099F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95515"/>
              <a:ext cx="17060521" cy="1195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r>
                <a:rPr lang="en-US" sz="2597" b="1" dirty="0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ЕКСПЕРТИ ОБИРАЛИ 3-Х "НАЙКРАЩИХ" ТА ТРЬОХ "НАЙГІРШИХ" НА ЇХ ДУМКУ ДЕПУТАТІВ РАДИ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01714"/>
              <a:ext cx="17060521" cy="531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581593"/>
              <a:ext cx="17060521" cy="1178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r>
                <a:rPr lang="en-US" sz="2597" b="1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ЕКСПЕРТІВ ПРОСИЛИ ПОЯСНИТИ, ЗА ЯКИМИ КРИТЕРІЯМИ ВОНИ ЗРОБИЛИ СВІЙ ВИБІР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567670"/>
              <a:ext cx="17060521" cy="1793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r>
                <a:rPr lang="en-US" sz="2597" b="1">
                  <a:solidFill>
                    <a:srgbClr val="1414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ДЕПУТАТИ, ЯКІ ОТРИМАЛИ НАЙБІЛЬШЕ "ПОЗИТИВНИХ" АБО "НЕГАТИВНИХ" ОЦІНОК ЕКСЕРТІВ - ВИЗНАЧАЮТЬСЯ ЯК "ЛІДЕРИ" АБО "АУТСАЙДЕРИ" РОКУ НА ДУМКУ ЕКСПЕРТІВ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591837"/>
              <a:ext cx="17060521" cy="531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6"/>
                </a:lnSpc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28700" y="1160105"/>
            <a:ext cx="9902222" cy="28575"/>
          </a:xfrm>
          <a:prstGeom prst="rect">
            <a:avLst/>
          </a:prstGeom>
          <a:solidFill>
            <a:srgbClr val="141414">
              <a:alpha val="25882"/>
            </a:srgbClr>
          </a:solidFill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79833" y="3172162"/>
            <a:ext cx="602467" cy="602467"/>
            <a:chOff x="0" y="0"/>
            <a:chExt cx="14400530" cy="1440053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279833" y="5528655"/>
            <a:ext cx="602467" cy="602467"/>
            <a:chOff x="0" y="0"/>
            <a:chExt cx="14400530" cy="144005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279833" y="7865007"/>
            <a:ext cx="602467" cy="602467"/>
            <a:chOff x="0" y="0"/>
            <a:chExt cx="14400530" cy="1440053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08902" y="0"/>
            <a:ext cx="13716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1778" y="280269"/>
            <a:ext cx="13558222" cy="1059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48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Оцінки</a:t>
            </a:r>
            <a:r>
              <a:rPr lang="en-US" sz="4800" b="1" dirty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депутатів</a:t>
            </a:r>
            <a:r>
              <a:rPr lang="en-US" sz="4800" b="1" dirty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uk-UA" sz="4800" b="1" dirty="0" smtClean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Івано-Франківської</a:t>
            </a:r>
            <a:r>
              <a:rPr lang="en-US" sz="4800" b="1" dirty="0" smtClean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міської</a:t>
            </a:r>
            <a:r>
              <a:rPr lang="en-US" sz="4800" b="1" dirty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ради</a:t>
            </a:r>
            <a:endParaRPr lang="en-US" sz="4800" b="1" dirty="0">
              <a:solidFill>
                <a:srgbClr val="4099F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76500"/>
            <a:ext cx="1539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0000"/>
                </a:solidFill>
              </a:rPr>
              <a:t>Оцінка 5 – </a:t>
            </a:r>
            <a:r>
              <a:rPr lang="uk-UA" sz="2400" b="1" dirty="0" smtClean="0"/>
              <a:t>жодного депутата.</a:t>
            </a:r>
          </a:p>
          <a:p>
            <a:pPr algn="just"/>
            <a:r>
              <a:rPr lang="uk-UA" sz="2400" b="1" dirty="0" smtClean="0">
                <a:solidFill>
                  <a:srgbClr val="FF0000"/>
                </a:solidFill>
              </a:rPr>
              <a:t/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uk-UA" sz="2400" b="1" dirty="0">
                <a:solidFill>
                  <a:srgbClr val="FF0000"/>
                </a:solidFill>
              </a:rPr>
              <a:t>Оцінка 4 – </a:t>
            </a:r>
            <a:r>
              <a:rPr lang="uk-UA" sz="2400" b="1" dirty="0" smtClean="0">
                <a:solidFill>
                  <a:srgbClr val="FF0000"/>
                </a:solidFill>
              </a:rPr>
              <a:t>отримали </a:t>
            </a:r>
            <a:r>
              <a:rPr lang="uk-UA" sz="2400" b="1" dirty="0">
                <a:solidFill>
                  <a:srgbClr val="FF0000"/>
                </a:solidFill>
              </a:rPr>
              <a:t>24 депутати: </a:t>
            </a:r>
            <a:r>
              <a:rPr lang="ru-RU" sz="2400" b="1" dirty="0" err="1"/>
              <a:t>Віталій</a:t>
            </a:r>
            <a:r>
              <a:rPr lang="ru-RU" sz="2400" b="1" dirty="0"/>
              <a:t> </a:t>
            </a:r>
            <a:r>
              <a:rPr lang="ru-RU" sz="2400" b="1" dirty="0" err="1"/>
              <a:t>Бурко</a:t>
            </a:r>
            <a:r>
              <a:rPr lang="ru-RU" sz="2400" b="1" dirty="0"/>
              <a:t>, Василь </a:t>
            </a:r>
            <a:r>
              <a:rPr lang="ru-RU" sz="2400" b="1" dirty="0" err="1"/>
              <a:t>Скиданчук</a:t>
            </a:r>
            <a:r>
              <a:rPr lang="ru-RU" sz="2400" b="1" dirty="0"/>
              <a:t>, Петро </a:t>
            </a:r>
            <a:r>
              <a:rPr lang="ru-RU" sz="2400" b="1" dirty="0" err="1"/>
              <a:t>Гречанюк</a:t>
            </a:r>
            <a:r>
              <a:rPr lang="ru-RU" sz="2400" b="1" dirty="0"/>
              <a:t>, </a:t>
            </a:r>
            <a:r>
              <a:rPr lang="ru-RU" sz="2400" b="1" dirty="0" err="1"/>
              <a:t>Маріана</a:t>
            </a:r>
            <a:r>
              <a:rPr lang="ru-RU" sz="2400" b="1" dirty="0"/>
              <a:t> Продан, Василь </a:t>
            </a:r>
            <a:r>
              <a:rPr lang="ru-RU" sz="2400" b="1" dirty="0" err="1"/>
              <a:t>Ревчук</a:t>
            </a:r>
            <a:r>
              <a:rPr lang="ru-RU" sz="2400" b="1" dirty="0"/>
              <a:t>, </a:t>
            </a:r>
            <a:r>
              <a:rPr lang="ru-RU" sz="2400" b="1" dirty="0" err="1"/>
              <a:t>Володимир</a:t>
            </a:r>
            <a:r>
              <a:rPr lang="ru-RU" sz="2400" b="1" dirty="0"/>
              <a:t> </a:t>
            </a:r>
            <a:r>
              <a:rPr lang="ru-RU" sz="2400" b="1" dirty="0" err="1"/>
              <a:t>Фецич</a:t>
            </a:r>
            <a:r>
              <a:rPr lang="ru-RU" sz="2400" b="1" dirty="0"/>
              <a:t>, </a:t>
            </a:r>
            <a:r>
              <a:rPr lang="ru-RU" sz="2400" b="1" dirty="0" err="1"/>
              <a:t>Володимир</a:t>
            </a:r>
            <a:r>
              <a:rPr lang="ru-RU" sz="2400" b="1" dirty="0"/>
              <a:t> </a:t>
            </a:r>
            <a:r>
              <a:rPr lang="ru-RU" sz="2400" b="1" dirty="0" err="1"/>
              <a:t>Олійник</a:t>
            </a:r>
            <a:r>
              <a:rPr lang="ru-RU" sz="2400" b="1" dirty="0"/>
              <a:t>, </a:t>
            </a:r>
            <a:r>
              <a:rPr lang="ru-RU" sz="2400" b="1" dirty="0" err="1"/>
              <a:t>Дмитро</a:t>
            </a:r>
            <a:r>
              <a:rPr lang="ru-RU" sz="2400" b="1" dirty="0"/>
              <a:t> </a:t>
            </a:r>
            <a:r>
              <a:rPr lang="ru-RU" sz="2400" b="1" dirty="0" err="1"/>
              <a:t>Чміль</a:t>
            </a:r>
            <a:r>
              <a:rPr lang="ru-RU" sz="2400" b="1" dirty="0"/>
              <a:t>, </a:t>
            </a:r>
            <a:r>
              <a:rPr lang="ru-RU" sz="2400" b="1" dirty="0" err="1"/>
              <a:t>Андрій</a:t>
            </a:r>
            <a:r>
              <a:rPr lang="ru-RU" sz="2400" b="1" dirty="0"/>
              <a:t> </a:t>
            </a:r>
            <a:r>
              <a:rPr lang="ru-RU" sz="2400" b="1" dirty="0" err="1"/>
              <a:t>Строїч</a:t>
            </a:r>
            <a:r>
              <a:rPr lang="ru-RU" sz="2400" b="1" dirty="0"/>
              <a:t>, </a:t>
            </a:r>
            <a:r>
              <a:rPr lang="ru-RU" sz="2400" b="1" dirty="0" err="1"/>
              <a:t>Сергій</a:t>
            </a:r>
            <a:r>
              <a:rPr lang="ru-RU" sz="2400" b="1" dirty="0"/>
              <a:t> </a:t>
            </a:r>
            <a:r>
              <a:rPr lang="ru-RU" sz="2400" b="1" dirty="0" err="1"/>
              <a:t>Абрам’як</a:t>
            </a:r>
            <a:r>
              <a:rPr lang="ru-RU" sz="2400" b="1" dirty="0"/>
              <a:t>, </a:t>
            </a:r>
            <a:r>
              <a:rPr lang="ru-RU" sz="2400" b="1" dirty="0" err="1"/>
              <a:t>Мар’ян</a:t>
            </a:r>
            <a:r>
              <a:rPr lang="ru-RU" sz="2400" b="1" dirty="0"/>
              <a:t> </a:t>
            </a:r>
            <a:r>
              <a:rPr lang="ru-RU" sz="2400" b="1" dirty="0" err="1"/>
              <a:t>Вагилевич</a:t>
            </a:r>
            <a:r>
              <a:rPr lang="ru-RU" sz="2400" b="1" dirty="0"/>
              <a:t>, </a:t>
            </a:r>
            <a:r>
              <a:rPr lang="ru-RU" sz="2400" b="1" dirty="0" err="1"/>
              <a:t>Андріан</a:t>
            </a:r>
            <a:r>
              <a:rPr lang="ru-RU" sz="2400" b="1" dirty="0"/>
              <a:t> </a:t>
            </a:r>
            <a:r>
              <a:rPr lang="ru-RU" sz="2400" b="1" dirty="0" err="1"/>
              <a:t>Волгін</a:t>
            </a:r>
            <a:r>
              <a:rPr lang="ru-RU" sz="2400" b="1" dirty="0"/>
              <a:t>, </a:t>
            </a:r>
            <a:r>
              <a:rPr lang="ru-RU" sz="2400" b="1" dirty="0" err="1"/>
              <a:t>Андрій</a:t>
            </a:r>
            <a:r>
              <a:rPr lang="ru-RU" sz="2400" b="1" dirty="0"/>
              <a:t> </a:t>
            </a:r>
            <a:r>
              <a:rPr lang="ru-RU" sz="2400" b="1" dirty="0" err="1"/>
              <a:t>Грималюк</a:t>
            </a:r>
            <a:r>
              <a:rPr lang="ru-RU" sz="2400" b="1" dirty="0"/>
              <a:t>, </a:t>
            </a:r>
            <a:r>
              <a:rPr lang="ru-RU" sz="2400" b="1" dirty="0" err="1"/>
              <a:t>Віктор</a:t>
            </a:r>
            <a:r>
              <a:rPr lang="ru-RU" sz="2400" b="1" dirty="0"/>
              <a:t> </a:t>
            </a:r>
            <a:r>
              <a:rPr lang="ru-RU" sz="2400" b="1" dirty="0" err="1"/>
              <a:t>Синишин</a:t>
            </a:r>
            <a:r>
              <a:rPr lang="ru-RU" sz="2400" b="1" dirty="0"/>
              <a:t>, Роман </a:t>
            </a:r>
            <a:r>
              <a:rPr lang="ru-RU" sz="2400" b="1" dirty="0" err="1"/>
              <a:t>Харук</a:t>
            </a:r>
            <a:r>
              <a:rPr lang="ru-RU" sz="2400" b="1" dirty="0"/>
              <a:t>, Олег </a:t>
            </a:r>
            <a:r>
              <a:rPr lang="ru-RU" sz="2400" b="1" dirty="0" err="1"/>
              <a:t>Капустяк</a:t>
            </a:r>
            <a:r>
              <a:rPr lang="ru-RU" sz="2400" b="1" dirty="0"/>
              <a:t>, Роман </a:t>
            </a:r>
            <a:r>
              <a:rPr lang="ru-RU" sz="2400" b="1" dirty="0" err="1"/>
              <a:t>Марцінків</a:t>
            </a:r>
            <a:r>
              <a:rPr lang="ru-RU" sz="2400" b="1" dirty="0"/>
              <a:t>, </a:t>
            </a:r>
            <a:r>
              <a:rPr lang="ru-RU" sz="2400" b="1" dirty="0" err="1"/>
              <a:t>Сергій</a:t>
            </a:r>
            <a:r>
              <a:rPr lang="ru-RU" sz="2400" b="1" dirty="0"/>
              <a:t> </a:t>
            </a:r>
            <a:r>
              <a:rPr lang="ru-RU" sz="2400" b="1" dirty="0" err="1"/>
              <a:t>Палійчук</a:t>
            </a:r>
            <a:r>
              <a:rPr lang="ru-RU" sz="2400" b="1" dirty="0"/>
              <a:t>, Петро </a:t>
            </a:r>
            <a:r>
              <a:rPr lang="ru-RU" sz="2400" b="1" dirty="0" err="1"/>
              <a:t>Шкутяк</a:t>
            </a:r>
            <a:r>
              <a:rPr lang="ru-RU" sz="2400" b="1" dirty="0"/>
              <a:t>, </a:t>
            </a:r>
            <a:r>
              <a:rPr lang="ru-RU" sz="2400" b="1" dirty="0" err="1"/>
              <a:t>Олександра</a:t>
            </a:r>
            <a:r>
              <a:rPr lang="ru-RU" sz="2400" b="1" dirty="0"/>
              <a:t> Федорук, Михайло Верес, Стефан </a:t>
            </a:r>
            <a:r>
              <a:rPr lang="ru-RU" sz="2400" b="1" dirty="0" err="1"/>
              <a:t>Магас</a:t>
            </a:r>
            <a:r>
              <a:rPr lang="ru-RU" sz="2400" b="1" dirty="0"/>
              <a:t>, </a:t>
            </a:r>
            <a:r>
              <a:rPr lang="ru-RU" sz="2400" b="1" dirty="0" err="1"/>
              <a:t>Іван</a:t>
            </a:r>
            <a:r>
              <a:rPr lang="ru-RU" sz="2400" b="1" dirty="0"/>
              <a:t> </a:t>
            </a:r>
            <a:r>
              <a:rPr lang="ru-RU" sz="2400" b="1" dirty="0" err="1"/>
              <a:t>Гарасимко</a:t>
            </a:r>
            <a:r>
              <a:rPr lang="ru-RU" sz="2400" b="1" dirty="0"/>
              <a:t>, </a:t>
            </a:r>
            <a:r>
              <a:rPr lang="ru-RU" sz="2400" b="1" dirty="0" err="1"/>
              <a:t>Віталій</a:t>
            </a:r>
            <a:r>
              <a:rPr lang="ru-RU" sz="2400" b="1" dirty="0"/>
              <a:t> </a:t>
            </a:r>
            <a:r>
              <a:rPr lang="ru-RU" sz="2400" b="1" dirty="0" err="1"/>
              <a:t>Мерінов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Оцінка</a:t>
            </a:r>
            <a:r>
              <a:rPr lang="ru-RU" sz="2400" b="1" dirty="0" smtClean="0">
                <a:solidFill>
                  <a:srgbClr val="FF0000"/>
                </a:solidFill>
              </a:rPr>
              <a:t> 3 – </a:t>
            </a:r>
            <a:r>
              <a:rPr lang="ru-RU" sz="2400" b="1" dirty="0" err="1" smtClean="0">
                <a:solidFill>
                  <a:srgbClr val="FF0000"/>
                </a:solidFill>
              </a:rPr>
              <a:t>отримали</a:t>
            </a:r>
            <a:r>
              <a:rPr lang="ru-RU" sz="2400" b="1" dirty="0" smtClean="0">
                <a:solidFill>
                  <a:srgbClr val="FF0000"/>
                </a:solidFill>
              </a:rPr>
              <a:t> 13 </a:t>
            </a:r>
            <a:r>
              <a:rPr lang="ru-RU" sz="2400" b="1" dirty="0" err="1" smtClean="0">
                <a:solidFill>
                  <a:srgbClr val="FF0000"/>
                </a:solidFill>
              </a:rPr>
              <a:t>депутатів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/>
              <a:t>Мстислав Тарас, </a:t>
            </a:r>
            <a:r>
              <a:rPr lang="ru-RU" sz="2400" b="1" dirty="0" err="1"/>
              <a:t>Володимир</a:t>
            </a:r>
            <a:r>
              <a:rPr lang="ru-RU" sz="2400" b="1" dirty="0"/>
              <a:t> </a:t>
            </a:r>
            <a:r>
              <a:rPr lang="ru-RU" sz="2400" b="1" dirty="0" err="1"/>
              <a:t>Саврей</a:t>
            </a:r>
            <a:r>
              <a:rPr lang="ru-RU" sz="2400" b="1" dirty="0"/>
              <a:t>, </a:t>
            </a:r>
            <a:r>
              <a:rPr lang="ru-RU" sz="2400" b="1" dirty="0" err="1"/>
              <a:t>Микола</a:t>
            </a:r>
            <a:r>
              <a:rPr lang="ru-RU" sz="2400" b="1" dirty="0"/>
              <a:t> Ковальчук, </a:t>
            </a:r>
            <a:r>
              <a:rPr lang="ru-RU" sz="2400" b="1" dirty="0" err="1"/>
              <a:t>Ігор</a:t>
            </a:r>
            <a:r>
              <a:rPr lang="ru-RU" sz="2400" b="1" dirty="0"/>
              <a:t> </a:t>
            </a:r>
            <a:r>
              <a:rPr lang="ru-RU" sz="2400" b="1" dirty="0" err="1"/>
              <a:t>Саварин</a:t>
            </a:r>
            <a:r>
              <a:rPr lang="ru-RU" sz="2400" b="1" dirty="0"/>
              <a:t>, Роман </a:t>
            </a:r>
            <a:r>
              <a:rPr lang="ru-RU" sz="2400" b="1" dirty="0" err="1"/>
              <a:t>Онуфріїв</a:t>
            </a:r>
            <a:r>
              <a:rPr lang="ru-RU" sz="2400" b="1" dirty="0"/>
              <a:t>, Петро </a:t>
            </a:r>
            <a:r>
              <a:rPr lang="ru-RU" sz="2400" b="1" dirty="0" err="1"/>
              <a:t>Гавриш</a:t>
            </a:r>
            <a:r>
              <a:rPr lang="ru-RU" sz="2400" b="1" dirty="0"/>
              <a:t>, Ярослав </a:t>
            </a:r>
            <a:r>
              <a:rPr lang="ru-RU" sz="2400" b="1" dirty="0" err="1"/>
              <a:t>Горбовий</a:t>
            </a:r>
            <a:r>
              <a:rPr lang="ru-RU" sz="2400" b="1" dirty="0"/>
              <a:t>, Галина </a:t>
            </a:r>
            <a:r>
              <a:rPr lang="ru-RU" sz="2400" b="1" dirty="0" err="1"/>
              <a:t>Куницька</a:t>
            </a:r>
            <a:r>
              <a:rPr lang="ru-RU" sz="2400" b="1" dirty="0"/>
              <a:t>, </a:t>
            </a:r>
            <a:r>
              <a:rPr lang="ru-RU" sz="2400" b="1" dirty="0" err="1"/>
              <a:t>Ігор</a:t>
            </a:r>
            <a:r>
              <a:rPr lang="ru-RU" sz="2400" b="1" dirty="0"/>
              <a:t> </a:t>
            </a:r>
            <a:r>
              <a:rPr lang="ru-RU" sz="2400" b="1" dirty="0" err="1"/>
              <a:t>Корсун</a:t>
            </a:r>
            <a:r>
              <a:rPr lang="ru-RU" sz="2400" b="1" dirty="0"/>
              <a:t>, Степан </a:t>
            </a:r>
            <a:r>
              <a:rPr lang="ru-RU" sz="2400" b="1" dirty="0" err="1"/>
              <a:t>Руднянин</a:t>
            </a:r>
            <a:r>
              <a:rPr lang="ru-RU" sz="2400" b="1" dirty="0"/>
              <a:t>, </a:t>
            </a:r>
            <a:r>
              <a:rPr lang="ru-RU" sz="2400" b="1" dirty="0" err="1"/>
              <a:t>Іван</a:t>
            </a:r>
            <a:r>
              <a:rPr lang="ru-RU" sz="2400" b="1" dirty="0"/>
              <a:t> </a:t>
            </a:r>
            <a:r>
              <a:rPr lang="ru-RU" sz="2400" b="1" dirty="0" err="1"/>
              <a:t>Пуйда</a:t>
            </a:r>
            <a:r>
              <a:rPr lang="ru-RU" sz="2400" b="1" dirty="0"/>
              <a:t>, </a:t>
            </a:r>
            <a:r>
              <a:rPr lang="ru-RU" sz="2400" b="1" dirty="0" err="1"/>
              <a:t>Володимир</a:t>
            </a:r>
            <a:r>
              <a:rPr lang="ru-RU" sz="2400" b="1" dirty="0"/>
              <a:t> Яблонь, </a:t>
            </a:r>
            <a:r>
              <a:rPr lang="ru-RU" sz="2400" b="1" dirty="0" err="1"/>
              <a:t>Володимир</a:t>
            </a:r>
            <a:r>
              <a:rPr lang="ru-RU" sz="2400" b="1" dirty="0"/>
              <a:t> </a:t>
            </a:r>
            <a:r>
              <a:rPr lang="ru-RU" sz="2400" b="1" dirty="0" err="1"/>
              <a:t>Кушнір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Оцінка</a:t>
            </a:r>
            <a:r>
              <a:rPr lang="ru-RU" sz="2400" b="1" dirty="0" smtClean="0">
                <a:solidFill>
                  <a:srgbClr val="FF0000"/>
                </a:solidFill>
              </a:rPr>
              <a:t> 2 – </a:t>
            </a:r>
            <a:r>
              <a:rPr lang="ru-RU" sz="2400" b="1" dirty="0" err="1" smtClean="0">
                <a:solidFill>
                  <a:srgbClr val="FF0000"/>
                </a:solidFill>
              </a:rPr>
              <a:t>отримали</a:t>
            </a:r>
            <a:r>
              <a:rPr lang="ru-RU" sz="2400" b="1" dirty="0" smtClean="0">
                <a:solidFill>
                  <a:srgbClr val="FF0000"/>
                </a:solidFill>
              </a:rPr>
              <a:t> 3 </a:t>
            </a:r>
            <a:r>
              <a:rPr lang="ru-RU" sz="2400" b="1" dirty="0" err="1" smtClean="0">
                <a:solidFill>
                  <a:srgbClr val="FF0000"/>
                </a:solidFill>
              </a:rPr>
              <a:t>депутати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err="1"/>
              <a:t>Володимир</a:t>
            </a:r>
            <a:r>
              <a:rPr lang="ru-RU" sz="2400" b="1" dirty="0"/>
              <a:t> Балагура, </a:t>
            </a:r>
            <a:r>
              <a:rPr lang="ru-RU" sz="2400" b="1" dirty="0" err="1"/>
              <a:t>Сергій</a:t>
            </a:r>
            <a:r>
              <a:rPr lang="ru-RU" sz="2400" b="1" dirty="0"/>
              <a:t> </a:t>
            </a:r>
            <a:r>
              <a:rPr lang="ru-RU" sz="2400" b="1" dirty="0" err="1"/>
              <a:t>Гаєвський</a:t>
            </a:r>
            <a:r>
              <a:rPr lang="ru-RU" sz="2400" b="1" dirty="0"/>
              <a:t> та Руслан </a:t>
            </a:r>
            <a:r>
              <a:rPr lang="ru-RU" sz="2400" b="1" dirty="0" smtClean="0"/>
              <a:t>Терешко.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Оцінка</a:t>
            </a:r>
            <a:r>
              <a:rPr lang="ru-RU" sz="2400" b="1" dirty="0" smtClean="0">
                <a:solidFill>
                  <a:srgbClr val="FF0000"/>
                </a:solidFill>
              </a:rPr>
              <a:t> 1 – </a:t>
            </a:r>
            <a:r>
              <a:rPr lang="ru-RU" sz="2400" b="1" dirty="0" err="1" smtClean="0">
                <a:solidFill>
                  <a:srgbClr val="FF0000"/>
                </a:solidFill>
              </a:rPr>
              <a:t>отримала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Ірина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Кулинич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179" y="297977"/>
            <a:ext cx="16243647" cy="104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44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Як</a:t>
            </a:r>
            <a:r>
              <a:rPr lang="en-US" sz="4400" b="1" dirty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експерти</a:t>
            </a:r>
            <a:r>
              <a:rPr lang="en-US" sz="4400" b="1" dirty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оцінюють</a:t>
            </a:r>
            <a:r>
              <a:rPr lang="en-US" sz="4400" b="1" dirty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депутатів</a:t>
            </a:r>
            <a:r>
              <a:rPr lang="en-US" sz="4400" b="1" dirty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uk-UA" sz="4400" b="1" dirty="0" smtClean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Івано-Франківської</a:t>
            </a:r>
            <a:r>
              <a:rPr lang="en-US" sz="4400" b="1" dirty="0" smtClean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міської</a:t>
            </a:r>
            <a:r>
              <a:rPr lang="en-US" sz="4400" b="1" dirty="0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099F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ради</a:t>
            </a:r>
            <a:endParaRPr lang="en-US" sz="4400" b="1" dirty="0">
              <a:solidFill>
                <a:srgbClr val="4099F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179" y="3162300"/>
            <a:ext cx="15472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 smtClean="0">
                <a:solidFill>
                  <a:srgbClr val="FF0000"/>
                </a:solidFill>
              </a:rPr>
              <a:t>Найчастіше кращими депутатами називали: </a:t>
            </a:r>
            <a:r>
              <a:rPr lang="ru-RU" sz="3600" b="1" dirty="0"/>
              <a:t>Стефана </a:t>
            </a:r>
            <a:r>
              <a:rPr lang="ru-RU" sz="3600" b="1" dirty="0" err="1"/>
              <a:t>Магаса</a:t>
            </a:r>
            <a:r>
              <a:rPr lang="ru-RU" sz="3600" b="1" dirty="0"/>
              <a:t>, </a:t>
            </a:r>
            <a:r>
              <a:rPr lang="ru-RU" sz="3600" b="1" dirty="0" err="1"/>
              <a:t>Віталія</a:t>
            </a:r>
            <a:r>
              <a:rPr lang="ru-RU" sz="3600" b="1" dirty="0"/>
              <a:t> </a:t>
            </a:r>
            <a:r>
              <a:rPr lang="ru-RU" sz="3600" b="1" dirty="0" err="1"/>
              <a:t>Мерінова</a:t>
            </a:r>
            <a:r>
              <a:rPr lang="ru-RU" sz="3600" b="1" dirty="0"/>
              <a:t>, </a:t>
            </a:r>
            <a:r>
              <a:rPr lang="ru-RU" sz="3600" b="1" dirty="0" err="1"/>
              <a:t>Івана</a:t>
            </a:r>
            <a:r>
              <a:rPr lang="ru-RU" sz="3600" b="1" dirty="0"/>
              <a:t> </a:t>
            </a:r>
            <a:r>
              <a:rPr lang="ru-RU" sz="3600" b="1" dirty="0" err="1"/>
              <a:t>Гарасимка</a:t>
            </a:r>
            <a:r>
              <a:rPr lang="ru-RU" sz="3600" b="1" dirty="0"/>
              <a:t> та </a:t>
            </a:r>
            <a:r>
              <a:rPr lang="ru-RU" sz="3600" b="1" dirty="0" err="1"/>
              <a:t>Андріана</a:t>
            </a:r>
            <a:r>
              <a:rPr lang="ru-RU" sz="3600" b="1" dirty="0"/>
              <a:t> </a:t>
            </a:r>
            <a:r>
              <a:rPr lang="ru-RU" sz="3600" b="1" dirty="0" err="1" smtClean="0"/>
              <a:t>Волгіна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від</a:t>
            </a:r>
            <a:r>
              <a:rPr lang="ru-RU" sz="3600" b="1" dirty="0" smtClean="0"/>
              <a:t> 8 до 10 </a:t>
            </a:r>
            <a:r>
              <a:rPr lang="ru-RU" sz="3600" b="1" dirty="0" err="1" smtClean="0"/>
              <a:t>схвальних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згадок</a:t>
            </a:r>
            <a:r>
              <a:rPr lang="ru-RU" sz="3600" b="1" dirty="0" smtClean="0"/>
              <a:t>)</a:t>
            </a:r>
          </a:p>
          <a:p>
            <a:pPr algn="just"/>
            <a:endParaRPr lang="uk-UA" sz="3600" b="1" dirty="0"/>
          </a:p>
          <a:p>
            <a:pPr algn="just"/>
            <a:endParaRPr lang="uk-UA" sz="3600" b="1" dirty="0" smtClean="0"/>
          </a:p>
          <a:p>
            <a:pPr algn="just"/>
            <a:r>
              <a:rPr lang="uk-UA" sz="3600" b="1" dirty="0" smtClean="0">
                <a:solidFill>
                  <a:srgbClr val="FF0000"/>
                </a:solidFill>
              </a:rPr>
              <a:t>Найчастіше гіршими депутатами називали: </a:t>
            </a:r>
            <a:r>
              <a:rPr lang="ru-RU" sz="3600" b="1" dirty="0"/>
              <a:t>Романа </a:t>
            </a:r>
            <a:r>
              <a:rPr lang="ru-RU" sz="3600" b="1" dirty="0" err="1"/>
              <a:t>Онуфріїва</a:t>
            </a:r>
            <a:r>
              <a:rPr lang="ru-RU" sz="3600" b="1" dirty="0"/>
              <a:t>, Петра </a:t>
            </a:r>
            <a:r>
              <a:rPr lang="ru-RU" sz="3600" b="1" dirty="0" err="1"/>
              <a:t>Гавриша</a:t>
            </a:r>
            <a:r>
              <a:rPr lang="ru-RU" sz="3600" b="1" dirty="0"/>
              <a:t>, </a:t>
            </a:r>
            <a:r>
              <a:rPr lang="ru-RU" sz="3600" b="1" dirty="0" err="1"/>
              <a:t>Ірину</a:t>
            </a:r>
            <a:r>
              <a:rPr lang="ru-RU" sz="3600" b="1" dirty="0"/>
              <a:t> </a:t>
            </a:r>
            <a:r>
              <a:rPr lang="ru-RU" sz="3600" b="1" dirty="0" err="1"/>
              <a:t>Кулинич</a:t>
            </a:r>
            <a:r>
              <a:rPr lang="ru-RU" sz="3600" b="1" dirty="0"/>
              <a:t> та </a:t>
            </a:r>
            <a:r>
              <a:rPr lang="ru-RU" sz="3600" b="1" dirty="0" err="1"/>
              <a:t>Володимира</a:t>
            </a:r>
            <a:r>
              <a:rPr lang="ru-RU" sz="3600" b="1" dirty="0"/>
              <a:t> </a:t>
            </a:r>
            <a:r>
              <a:rPr lang="ru-RU" sz="3600" b="1" dirty="0" err="1" smtClean="0"/>
              <a:t>Саврея</a:t>
            </a:r>
            <a:r>
              <a:rPr lang="ru-RU" sz="3600" b="1" dirty="0"/>
              <a:t> </a:t>
            </a:r>
            <a:r>
              <a:rPr lang="ru-RU" sz="3600" b="1" dirty="0" smtClean="0"/>
              <a:t>(</a:t>
            </a:r>
            <a:r>
              <a:rPr lang="ru-RU" sz="3600" b="1" dirty="0" err="1" smtClean="0"/>
              <a:t>від</a:t>
            </a:r>
            <a:r>
              <a:rPr lang="ru-RU" sz="3600" b="1" dirty="0" smtClean="0"/>
              <a:t> 5 до 9 </a:t>
            </a:r>
            <a:r>
              <a:rPr lang="ru-RU" sz="3600" b="1" dirty="0" err="1" smtClean="0"/>
              <a:t>негативних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згадок</a:t>
            </a:r>
            <a:r>
              <a:rPr lang="ru-RU" sz="3600" b="1" dirty="0" smtClean="0"/>
              <a:t>).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927</Words>
  <Application>Microsoft Office PowerPoint</Application>
  <PresentationFormat>Произвольный</PresentationFormat>
  <Paragraphs>66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 Narrow</vt:lpstr>
      <vt:lpstr>Calibri</vt:lpstr>
      <vt:lpstr>Arial</vt:lpstr>
      <vt:lpstr>Muli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Атестація депутатів місцевих рад</dc:title>
  <dc:subject/>
  <dc:creator/>
  <cp:keywords/>
  <dc:description/>
  <cp:lastModifiedBy>CPS_if_2</cp:lastModifiedBy>
  <cp:revision>18</cp:revision>
  <dcterms:created xsi:type="dcterms:W3CDTF">2006-08-16T00:00:00Z</dcterms:created>
  <dcterms:modified xsi:type="dcterms:W3CDTF">2020-05-26T20:35:43Z</dcterms:modified>
  <cp:category/>
  <dc:identifier>DAD8hjSpGK8</dc:identifier>
</cp:coreProperties>
</file>